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60" r:id="rId35"/>
  </p:sldIdLst>
  <p:sldSz cx="9906000" cy="6858000" type="A4"/>
  <p:notesSz cx="7010400" cy="92964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orient="horz" pos="168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3" orient="horz" pos="696" userDrawn="1">
          <p15:clr>
            <a:srgbClr val="A4A3A4"/>
          </p15:clr>
        </p15:guide>
        <p15:guide id="27" orient="horz" pos="2160" userDrawn="1">
          <p15:clr>
            <a:srgbClr val="A4A3A4"/>
          </p15:clr>
        </p15:guide>
        <p15:guide id="28" orient="horz" pos="17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51334" initials="I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85A"/>
    <a:srgbClr val="8D9296"/>
    <a:srgbClr val="53575A"/>
    <a:srgbClr val="555759"/>
    <a:srgbClr val="676B6D"/>
    <a:srgbClr val="59CBE8"/>
    <a:srgbClr val="006BA6"/>
    <a:srgbClr val="00334A"/>
    <a:srgbClr val="00B8E7"/>
    <a:srgbClr val="00A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84" autoAdjust="0"/>
    <p:restoredTop sz="96244" autoAdjust="0"/>
  </p:normalViewPr>
  <p:slideViewPr>
    <p:cSldViewPr snapToGrid="0">
      <p:cViewPr varScale="1">
        <p:scale>
          <a:sx n="87" d="100"/>
          <a:sy n="87" d="100"/>
        </p:scale>
        <p:origin x="-1746" y="-90"/>
      </p:cViewPr>
      <p:guideLst>
        <p:guide orient="horz" pos="168"/>
        <p:guide orient="horz" pos="696"/>
        <p:guide orient="horz" pos="2160"/>
        <p:guide orient="horz" pos="1707"/>
        <p:guide pos="312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57" d="100"/>
          <a:sy n="157" d="100"/>
        </p:scale>
        <p:origin x="342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8D929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4B87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5EE-4B64-936C-6EB4E20472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00B8E7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5EE-4B64-936C-6EB4E20472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40C1AC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5EE-4B64-936C-6EB4E2047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966784"/>
        <c:axId val="104984960"/>
      </c:lineChart>
      <c:catAx>
        <c:axId val="10496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8D929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984960"/>
        <c:crosses val="autoZero"/>
        <c:auto val="1"/>
        <c:lblAlgn val="ctr"/>
        <c:lblOffset val="100"/>
        <c:noMultiLvlLbl val="0"/>
      </c:catAx>
      <c:valAx>
        <c:axId val="10498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8D929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96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8D9296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8D929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4B8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D54-4020-A459-4661876D6C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8E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D54-4020-A459-4661876D6C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0C1A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D54-4020-A459-4661876D6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828544"/>
        <c:axId val="106830080"/>
      </c:barChart>
      <c:catAx>
        <c:axId val="10682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8D929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30080"/>
        <c:crosses val="autoZero"/>
        <c:auto val="1"/>
        <c:lblAlgn val="ctr"/>
        <c:lblOffset val="100"/>
        <c:noMultiLvlLbl val="0"/>
      </c:catAx>
      <c:valAx>
        <c:axId val="10683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8D929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2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8D9296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BD3A0C50-E1CA-4E77-96B0-27DAD85BB38C}" type="datetimeFigureOut">
              <a:rPr lang="en-US" smtClean="0"/>
              <a:pPr/>
              <a:t>11/27/2017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4820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AD858600-E446-4665-9473-F6CFB70F90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6557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A0830D5-D02C-4E49-82E3-D6B36F6B1F59}" type="datetimeFigureOut">
              <a:rPr lang="en-US" smtClean="0"/>
              <a:pPr/>
              <a:t>11/27/2017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1433" tIns="45717" rIns="91433" bIns="4571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4820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D7435F94-B76E-4C4F-9CC1-16C116738A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751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2539" y="100584"/>
            <a:ext cx="4034631" cy="238760"/>
          </a:xfrm>
        </p:spPr>
        <p:txBody>
          <a:bodyPr wrap="square"/>
          <a:lstStyle>
            <a:lvl1pPr marL="0" indent="0">
              <a:spcBef>
                <a:spcPts val="0"/>
              </a:spcBef>
              <a:buNone/>
              <a:defRPr sz="1400" b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Optional Section Header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6900" y="685800"/>
            <a:ext cx="9181432" cy="302580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6898" y="1545336"/>
            <a:ext cx="9345740" cy="4880864"/>
          </a:xfrm>
        </p:spPr>
        <p:txBody>
          <a:bodyPr wrap="square"/>
          <a:lstStyle>
            <a:lvl1pPr>
              <a:buClr>
                <a:srgbClr val="006BA6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6BA6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6BA6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6BA6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6BA6"/>
              </a:buClr>
              <a:defRPr>
                <a:solidFill>
                  <a:schemeClr val="tx1"/>
                </a:solidFill>
              </a:defRPr>
            </a:lvl5pPr>
            <a:lvl6pPr>
              <a:buClr>
                <a:srgbClr val="007FB5"/>
              </a:buCl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6898" y="1005840"/>
            <a:ext cx="9181434" cy="319090"/>
          </a:xfrm>
        </p:spPr>
        <p:txBody>
          <a:bodyPr/>
          <a:lstStyle>
            <a:lvl1pPr marL="0" indent="0">
              <a:buNone/>
              <a:defRPr sz="1800" b="1">
                <a:solidFill>
                  <a:srgbClr val="006BA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94600" y="6505581"/>
            <a:ext cx="2311400" cy="365125"/>
          </a:xfrm>
          <a:prstGeom prst="rect">
            <a:avLst/>
          </a:prstGeom>
        </p:spPr>
        <p:txBody>
          <a:bodyPr/>
          <a:lstStyle/>
          <a:p>
            <a:fld id="{98C1AAA7-3584-431F-B171-B6E97BC46D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73608" y="1362456"/>
            <a:ext cx="4210050" cy="480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186892" y="1362456"/>
            <a:ext cx="4210050" cy="480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pillars-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47" y="164622"/>
            <a:ext cx="3032938" cy="1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434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6899" y="685800"/>
            <a:ext cx="9317162" cy="302580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6899" y="1234440"/>
            <a:ext cx="9317163" cy="5101270"/>
          </a:xfrm>
        </p:spPr>
        <p:txBody>
          <a:bodyPr wrap="square"/>
          <a:lstStyle>
            <a:lvl1pPr>
              <a:buClr>
                <a:srgbClr val="006BA6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6BA6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6BA6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6BA6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6BA6"/>
              </a:buClr>
              <a:defRPr>
                <a:solidFill>
                  <a:schemeClr val="tx1"/>
                </a:solidFill>
              </a:defRPr>
            </a:lvl5pPr>
            <a:lvl6pPr>
              <a:buClr>
                <a:srgbClr val="007FB5"/>
              </a:buCl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2539" y="100584"/>
            <a:ext cx="4034631" cy="238760"/>
          </a:xfrm>
        </p:spPr>
        <p:txBody>
          <a:bodyPr/>
          <a:lstStyle>
            <a:lvl1pPr marL="0" indent="0">
              <a:buNone/>
              <a:defRPr sz="1400" b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Optional Section Header</a:t>
            </a:r>
          </a:p>
        </p:txBody>
      </p:sp>
    </p:spTree>
    <p:extLst/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Copy And Paste This Table From The Master Into Your Presentation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83455"/>
              </p:ext>
            </p:extLst>
          </p:nvPr>
        </p:nvGraphicFramePr>
        <p:xfrm>
          <a:off x="318019" y="1638300"/>
          <a:ext cx="9340332" cy="4851396"/>
        </p:xfrm>
        <a:graphic>
          <a:graphicData uri="http://schemas.openxmlformats.org/drawingml/2006/table">
            <a:tbl>
              <a:tblPr firstRow="1" bandRow="1"/>
              <a:tblGrid>
                <a:gridCol w="31134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1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134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Place Text Here</a:t>
                      </a:r>
                      <a:r>
                        <a:rPr lang="mr-IN" sz="1600" dirty="0"/>
                        <a:t>…</a:t>
                      </a:r>
                      <a:endParaRPr lang="en-US" sz="1600" dirty="0"/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B8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Place Text Here</a:t>
                      </a:r>
                      <a:r>
                        <a:rPr lang="mr-IN" sz="1800" dirty="0"/>
                        <a:t>…</a:t>
                      </a:r>
                      <a:endParaRPr lang="en-US" sz="1800" dirty="0"/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B8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Place Text Here</a:t>
                      </a:r>
                      <a:r>
                        <a:rPr lang="mr-IN" sz="1800" dirty="0"/>
                        <a:t>…</a:t>
                      </a:r>
                      <a:endParaRPr lang="en-US" sz="1800" dirty="0"/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0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 marL="148590" marR="0" marT="0" marB="0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148590" marR="74295" anchor="ctr">
                    <a:lnL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5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2539" y="100584"/>
            <a:ext cx="4034631" cy="238760"/>
          </a:xfrm>
        </p:spPr>
        <p:txBody>
          <a:bodyPr wrap="square"/>
          <a:lstStyle>
            <a:lvl1pPr marL="0" indent="0">
              <a:spcBef>
                <a:spcPts val="0"/>
              </a:spcBef>
              <a:buNone/>
              <a:defRPr sz="1400" b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Optional Section Header</a:t>
            </a:r>
          </a:p>
        </p:txBody>
      </p:sp>
      <p:sp>
        <p:nvSpPr>
          <p:cNvPr id="6" name="10-Point Star 5"/>
          <p:cNvSpPr/>
          <p:nvPr userDrawn="1"/>
        </p:nvSpPr>
        <p:spPr>
          <a:xfrm>
            <a:off x="326897" y="4720168"/>
            <a:ext cx="1437746" cy="1769533"/>
          </a:xfrm>
          <a:prstGeom prst="star10">
            <a:avLst>
              <a:gd name="adj" fmla="val 36052"/>
              <a:gd name="hf" fmla="val 10514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53575A"/>
                </a:solidFill>
              </a:rPr>
              <a:t>SAMPLE SLIDE</a:t>
            </a:r>
          </a:p>
        </p:txBody>
      </p:sp>
    </p:spTree>
    <p:extLst/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074698431"/>
              </p:ext>
            </p:extLst>
          </p:nvPr>
        </p:nvGraphicFramePr>
        <p:xfrm>
          <a:off x="767715" y="1396999"/>
          <a:ext cx="8535670" cy="4809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2539" y="100584"/>
            <a:ext cx="4034631" cy="238760"/>
          </a:xfrm>
        </p:spPr>
        <p:txBody>
          <a:bodyPr wrap="square"/>
          <a:lstStyle>
            <a:lvl1pPr marL="0" indent="0">
              <a:spcBef>
                <a:spcPts val="0"/>
              </a:spcBef>
              <a:buNone/>
              <a:defRPr sz="1400" b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Optional Section Header</a:t>
            </a:r>
          </a:p>
        </p:txBody>
      </p:sp>
      <p:sp>
        <p:nvSpPr>
          <p:cNvPr id="5" name="10-Point Star 4"/>
          <p:cNvSpPr/>
          <p:nvPr userDrawn="1"/>
        </p:nvSpPr>
        <p:spPr>
          <a:xfrm>
            <a:off x="326897" y="4720168"/>
            <a:ext cx="1437746" cy="1769533"/>
          </a:xfrm>
          <a:prstGeom prst="star10">
            <a:avLst>
              <a:gd name="adj" fmla="val 36052"/>
              <a:gd name="hf" fmla="val 10514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53575A"/>
                </a:solidFill>
              </a:rPr>
              <a:t>SAMPLE SLIDE</a:t>
            </a:r>
          </a:p>
        </p:txBody>
      </p:sp>
    </p:spTree>
    <p:extLst/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70774875"/>
              </p:ext>
            </p:extLst>
          </p:nvPr>
        </p:nvGraphicFramePr>
        <p:xfrm>
          <a:off x="780786" y="1396999"/>
          <a:ext cx="8415284" cy="481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2539" y="100584"/>
            <a:ext cx="4034631" cy="238760"/>
          </a:xfrm>
        </p:spPr>
        <p:txBody>
          <a:bodyPr wrap="square"/>
          <a:lstStyle>
            <a:lvl1pPr marL="0" indent="0">
              <a:spcBef>
                <a:spcPts val="0"/>
              </a:spcBef>
              <a:buNone/>
              <a:defRPr sz="1400" b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Optional Section Header</a:t>
            </a:r>
          </a:p>
        </p:txBody>
      </p:sp>
      <p:sp>
        <p:nvSpPr>
          <p:cNvPr id="5" name="10-Point Star 4"/>
          <p:cNvSpPr/>
          <p:nvPr userDrawn="1"/>
        </p:nvSpPr>
        <p:spPr>
          <a:xfrm>
            <a:off x="326897" y="4720168"/>
            <a:ext cx="1437746" cy="1769533"/>
          </a:xfrm>
          <a:prstGeom prst="star10">
            <a:avLst>
              <a:gd name="adj" fmla="val 36052"/>
              <a:gd name="hf" fmla="val 10514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53575A"/>
                </a:solidFill>
              </a:rPr>
              <a:t>SAMPLE SLIDE</a:t>
            </a:r>
          </a:p>
        </p:txBody>
      </p:sp>
    </p:spTree>
    <p:extLst/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Name Surname</a:t>
            </a:r>
          </a:p>
        </p:txBody>
      </p:sp>
      <p:sp>
        <p:nvSpPr>
          <p:cNvPr id="20" name="Text Placeholder 46"/>
          <p:cNvSpPr txBox="1">
            <a:spLocks/>
          </p:cNvSpPr>
          <p:nvPr/>
        </p:nvSpPr>
        <p:spPr>
          <a:xfrm>
            <a:off x="5457205" y="4998947"/>
            <a:ext cx="1799048" cy="1846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0005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Calibri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57150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>
                <a:tab pos="571500" algn="l"/>
              </a:tabLst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0010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97155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5F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53575A"/>
                </a:solidFill>
                <a:effectLst/>
                <a:uLnTx/>
                <a:uFillTx/>
                <a:latin typeface="Arial" charset="0"/>
                <a:ea typeface=""/>
                <a:cs typeface=""/>
              </a:rPr>
              <a:t>+X XXX XXX XXXX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3575A"/>
              </a:solidFill>
              <a:effectLst/>
              <a:uLnTx/>
              <a:uFillTx/>
              <a:latin typeface="Arial" charset="0"/>
              <a:ea typeface=""/>
              <a:cs typeface=""/>
            </a:endParaRPr>
          </a:p>
        </p:txBody>
      </p:sp>
      <p:sp>
        <p:nvSpPr>
          <p:cNvPr id="21" name="Text Placeholder 47"/>
          <p:cNvSpPr txBox="1">
            <a:spLocks/>
          </p:cNvSpPr>
          <p:nvPr/>
        </p:nvSpPr>
        <p:spPr>
          <a:xfrm>
            <a:off x="5457205" y="4165281"/>
            <a:ext cx="1799048" cy="1846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5F99"/>
              </a:buClr>
              <a:buSzTx/>
              <a:buFont typeface="Arial" pitchFamily="34" charset="0"/>
              <a:buNone/>
              <a:tabLst/>
              <a:defRPr sz="1200" b="0" i="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0005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Calibri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57150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>
                <a:tab pos="571500" algn="l"/>
              </a:tabLst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0010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97155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5F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53575A"/>
                </a:solidFill>
                <a:effectLst/>
                <a:uLnTx/>
                <a:uFillTx/>
                <a:latin typeface="Arial" charset="0"/>
                <a:ea typeface=""/>
                <a:cs typeface=""/>
              </a:rPr>
              <a:t>+X XXX XXX XXXX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5F99"/>
              </a:buClr>
              <a:buSzTx/>
              <a:buFont typeface="Arial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3575A"/>
              </a:solidFill>
              <a:effectLst/>
              <a:uLnTx/>
              <a:uFillTx/>
              <a:latin typeface="Arial" charset="0"/>
              <a:ea typeface=""/>
              <a:cs typeface=""/>
            </a:endParaRPr>
          </a:p>
        </p:txBody>
      </p:sp>
      <p:sp>
        <p:nvSpPr>
          <p:cNvPr id="22" name="Text Placeholder 48"/>
          <p:cNvSpPr txBox="1">
            <a:spLocks/>
          </p:cNvSpPr>
          <p:nvPr/>
        </p:nvSpPr>
        <p:spPr>
          <a:xfrm>
            <a:off x="5457205" y="5735150"/>
            <a:ext cx="1799048" cy="1846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0005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Calibri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57150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>
                <a:tab pos="571500" algn="l"/>
              </a:tabLst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0010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97155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5F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53575A"/>
                </a:solidFill>
                <a:effectLst/>
                <a:uLnTx/>
                <a:uFillTx/>
                <a:latin typeface="Arial" charset="0"/>
                <a:ea typeface=""/>
                <a:cs typeface=""/>
              </a:rPr>
              <a:t>@XXXXXXX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3575A"/>
              </a:solidFill>
              <a:effectLst/>
              <a:uLnTx/>
              <a:uFillTx/>
              <a:latin typeface="Arial" charset="0"/>
              <a:ea typeface=""/>
              <a:cs typeface=""/>
            </a:endParaRPr>
          </a:p>
        </p:txBody>
      </p:sp>
      <p:sp>
        <p:nvSpPr>
          <p:cNvPr id="23" name="Text Placeholder 45"/>
          <p:cNvSpPr txBox="1">
            <a:spLocks/>
          </p:cNvSpPr>
          <p:nvPr/>
        </p:nvSpPr>
        <p:spPr>
          <a:xfrm>
            <a:off x="5457204" y="3384834"/>
            <a:ext cx="1843174" cy="1846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charset="0"/>
              <a:buNone/>
              <a:tabLst/>
              <a:defRPr sz="12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0005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Calibri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57150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>
                <a:tab pos="571500" algn="l"/>
              </a:tabLst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0010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97155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5F99"/>
              </a:buClr>
              <a:buSzTx/>
              <a:buFont typeface="Arial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53575A"/>
                </a:solidFill>
                <a:effectLst/>
                <a:uLnTx/>
                <a:uFillTx/>
                <a:latin typeface="Arial" charset="0"/>
                <a:ea typeface=""/>
                <a:cs typeface=""/>
              </a:rPr>
              <a:t>Name@verisk.com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3575A"/>
              </a:solidFill>
              <a:effectLst/>
              <a:uLnTx/>
              <a:uFillTx/>
              <a:latin typeface="Arial" charset="0"/>
              <a:ea typeface=""/>
              <a:cs typeface=""/>
            </a:endParaRPr>
          </a:p>
        </p:txBody>
      </p:sp>
      <p:sp>
        <p:nvSpPr>
          <p:cNvPr id="25" name="Text Placeholder 14"/>
          <p:cNvSpPr txBox="1">
            <a:spLocks/>
          </p:cNvSpPr>
          <p:nvPr/>
        </p:nvSpPr>
        <p:spPr>
          <a:xfrm>
            <a:off x="326898" y="1137395"/>
            <a:ext cx="3628082" cy="558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None/>
              <a:tabLst/>
              <a:defRPr sz="1600" b="0" i="0" kern="1200">
                <a:solidFill>
                  <a:srgbClr val="00A9E0"/>
                </a:solidFill>
                <a:latin typeface="Arial" charset="0"/>
                <a:ea typeface="+mn-ea"/>
                <a:cs typeface="+mn-cs"/>
              </a:defRPr>
            </a:lvl1pPr>
            <a:lvl2pPr marL="40005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Calibri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57150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>
                <a:tab pos="571500" algn="l"/>
              </a:tabLst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0010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97155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5F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A9E0"/>
                </a:solidFill>
                <a:effectLst/>
                <a:uLnTx/>
                <a:uFillTx/>
                <a:latin typeface="Arial" charset="0"/>
                <a:ea typeface=""/>
                <a:cs typeface=""/>
              </a:rPr>
              <a:t>Click to edit Master text styles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charset="0"/>
              <a:ea typeface=""/>
              <a:cs typeface=""/>
            </a:endParaRPr>
          </a:p>
        </p:txBody>
      </p:sp>
      <p:sp>
        <p:nvSpPr>
          <p:cNvPr id="26" name="Content Placeholder 13"/>
          <p:cNvSpPr txBox="1">
            <a:spLocks/>
          </p:cNvSpPr>
          <p:nvPr/>
        </p:nvSpPr>
        <p:spPr>
          <a:xfrm>
            <a:off x="326898" y="1548001"/>
            <a:ext cx="4047317" cy="32869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None/>
              <a:tabLst/>
              <a:defRPr sz="1600" b="1" i="0" kern="1200">
                <a:solidFill>
                  <a:srgbClr val="004B87"/>
                </a:solidFill>
                <a:latin typeface="Arial" charset="0"/>
                <a:ea typeface="+mn-ea"/>
                <a:cs typeface="+mn-cs"/>
              </a:defRPr>
            </a:lvl1pPr>
            <a:lvl2pPr marL="40005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Calibri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57150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>
                <a:tab pos="571500" algn="l"/>
              </a:tabLst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0010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97155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5F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4B87"/>
                </a:solidFill>
                <a:effectLst/>
                <a:uLnTx/>
                <a:uFillTx/>
                <a:latin typeface="Arial" charset="0"/>
                <a:ea typeface=""/>
                <a:cs typeface=""/>
              </a:rPr>
              <a:t>Click to edit Master text styles</a:t>
            </a:r>
          </a:p>
        </p:txBody>
      </p:sp>
      <p:sp>
        <p:nvSpPr>
          <p:cNvPr id="27" name="Content Placeholder 19"/>
          <p:cNvSpPr txBox="1">
            <a:spLocks/>
          </p:cNvSpPr>
          <p:nvPr/>
        </p:nvSpPr>
        <p:spPr>
          <a:xfrm>
            <a:off x="326899" y="1908000"/>
            <a:ext cx="4216058" cy="4608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7145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0005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Calibri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57150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>
                <a:tab pos="571500" algn="l"/>
              </a:tabLst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00100" indent="-22860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971550" indent="-171450" algn="l" defTabSz="914377" rtl="0" eaLnBrk="1" latinLnBrk="0" hangingPunct="1">
              <a:spcBef>
                <a:spcPts val="200"/>
              </a:spcBef>
              <a:buClr>
                <a:srgbClr val="005F99"/>
              </a:buClr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5F99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575A"/>
                </a:solidFill>
                <a:effectLst/>
                <a:uLnTx/>
                <a:uFillTx/>
                <a:latin typeface="Arial" charset="0"/>
                <a:ea typeface=""/>
                <a:cs typeface=""/>
              </a:rPr>
              <a:t>Click to edit Master text styles</a:t>
            </a:r>
          </a:p>
        </p:txBody>
      </p:sp>
      <p:sp>
        <p:nvSpPr>
          <p:cNvPr id="30" name="Freeform 41"/>
          <p:cNvSpPr>
            <a:spLocks noEditPoints="1"/>
          </p:cNvSpPr>
          <p:nvPr/>
        </p:nvSpPr>
        <p:spPr bwMode="auto">
          <a:xfrm>
            <a:off x="5457204" y="3035275"/>
            <a:ext cx="350054" cy="282105"/>
          </a:xfrm>
          <a:custGeom>
            <a:avLst/>
            <a:gdLst>
              <a:gd name="T0" fmla="*/ 392 w 416"/>
              <a:gd name="T1" fmla="*/ 256 h 272"/>
              <a:gd name="T2" fmla="*/ 256 w 416"/>
              <a:gd name="T3" fmla="*/ 162 h 272"/>
              <a:gd name="T4" fmla="*/ 228 w 416"/>
              <a:gd name="T5" fmla="*/ 185 h 272"/>
              <a:gd name="T6" fmla="*/ 188 w 416"/>
              <a:gd name="T7" fmla="*/ 185 h 272"/>
              <a:gd name="T8" fmla="*/ 159 w 416"/>
              <a:gd name="T9" fmla="*/ 162 h 272"/>
              <a:gd name="T10" fmla="*/ 24 w 416"/>
              <a:gd name="T11" fmla="*/ 256 h 272"/>
              <a:gd name="T12" fmla="*/ 392 w 416"/>
              <a:gd name="T13" fmla="*/ 256 h 272"/>
              <a:gd name="T14" fmla="*/ 16 w 416"/>
              <a:gd name="T15" fmla="*/ 242 h 272"/>
              <a:gd name="T16" fmla="*/ 146 w 416"/>
              <a:gd name="T17" fmla="*/ 152 h 272"/>
              <a:gd name="T18" fmla="*/ 16 w 416"/>
              <a:gd name="T19" fmla="*/ 46 h 272"/>
              <a:gd name="T20" fmla="*/ 16 w 416"/>
              <a:gd name="T21" fmla="*/ 242 h 272"/>
              <a:gd name="T22" fmla="*/ 16 w 416"/>
              <a:gd name="T23" fmla="*/ 16 h 272"/>
              <a:gd name="T24" fmla="*/ 16 w 416"/>
              <a:gd name="T25" fmla="*/ 23 h 272"/>
              <a:gd name="T26" fmla="*/ 18 w 416"/>
              <a:gd name="T27" fmla="*/ 28 h 272"/>
              <a:gd name="T28" fmla="*/ 198 w 416"/>
              <a:gd name="T29" fmla="*/ 172 h 272"/>
              <a:gd name="T30" fmla="*/ 218 w 416"/>
              <a:gd name="T31" fmla="*/ 172 h 272"/>
              <a:gd name="T32" fmla="*/ 397 w 416"/>
              <a:gd name="T33" fmla="*/ 28 h 272"/>
              <a:gd name="T34" fmla="*/ 400 w 416"/>
              <a:gd name="T35" fmla="*/ 24 h 272"/>
              <a:gd name="T36" fmla="*/ 400 w 416"/>
              <a:gd name="T37" fmla="*/ 16 h 272"/>
              <a:gd name="T38" fmla="*/ 16 w 416"/>
              <a:gd name="T39" fmla="*/ 16 h 272"/>
              <a:gd name="T40" fmla="*/ 416 w 416"/>
              <a:gd name="T41" fmla="*/ 272 h 272"/>
              <a:gd name="T42" fmla="*/ 0 w 416"/>
              <a:gd name="T43" fmla="*/ 272 h 272"/>
              <a:gd name="T44" fmla="*/ 0 w 416"/>
              <a:gd name="T45" fmla="*/ 0 h 272"/>
              <a:gd name="T46" fmla="*/ 416 w 416"/>
              <a:gd name="T47" fmla="*/ 0 h 272"/>
              <a:gd name="T48" fmla="*/ 416 w 416"/>
              <a:gd name="T49" fmla="*/ 272 h 272"/>
              <a:gd name="T50" fmla="*/ 400 w 416"/>
              <a:gd name="T51" fmla="*/ 46 h 272"/>
              <a:gd name="T52" fmla="*/ 269 w 416"/>
              <a:gd name="T53" fmla="*/ 152 h 272"/>
              <a:gd name="T54" fmla="*/ 400 w 416"/>
              <a:gd name="T55" fmla="*/ 242 h 272"/>
              <a:gd name="T56" fmla="*/ 400 w 416"/>
              <a:gd name="T57" fmla="*/ 4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6" h="272">
                <a:moveTo>
                  <a:pt x="392" y="256"/>
                </a:moveTo>
                <a:cubicBezTo>
                  <a:pt x="256" y="162"/>
                  <a:pt x="256" y="162"/>
                  <a:pt x="256" y="162"/>
                </a:cubicBezTo>
                <a:cubicBezTo>
                  <a:pt x="228" y="185"/>
                  <a:pt x="228" y="185"/>
                  <a:pt x="228" y="185"/>
                </a:cubicBezTo>
                <a:cubicBezTo>
                  <a:pt x="216" y="194"/>
                  <a:pt x="200" y="194"/>
                  <a:pt x="188" y="185"/>
                </a:cubicBezTo>
                <a:cubicBezTo>
                  <a:pt x="159" y="162"/>
                  <a:pt x="159" y="162"/>
                  <a:pt x="159" y="162"/>
                </a:cubicBezTo>
                <a:cubicBezTo>
                  <a:pt x="24" y="256"/>
                  <a:pt x="24" y="256"/>
                  <a:pt x="24" y="256"/>
                </a:cubicBezTo>
                <a:lnTo>
                  <a:pt x="392" y="256"/>
                </a:lnTo>
                <a:close/>
                <a:moveTo>
                  <a:pt x="16" y="242"/>
                </a:moveTo>
                <a:cubicBezTo>
                  <a:pt x="146" y="152"/>
                  <a:pt x="146" y="152"/>
                  <a:pt x="146" y="152"/>
                </a:cubicBezTo>
                <a:cubicBezTo>
                  <a:pt x="16" y="46"/>
                  <a:pt x="16" y="46"/>
                  <a:pt x="16" y="46"/>
                </a:cubicBezTo>
                <a:lnTo>
                  <a:pt x="16" y="242"/>
                </a:lnTo>
                <a:close/>
                <a:moveTo>
                  <a:pt x="16" y="16"/>
                </a:moveTo>
                <a:cubicBezTo>
                  <a:pt x="16" y="23"/>
                  <a:pt x="16" y="23"/>
                  <a:pt x="16" y="23"/>
                </a:cubicBezTo>
                <a:cubicBezTo>
                  <a:pt x="16" y="25"/>
                  <a:pt x="16" y="26"/>
                  <a:pt x="18" y="28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04" y="177"/>
                  <a:pt x="212" y="177"/>
                  <a:pt x="218" y="172"/>
                </a:cubicBezTo>
                <a:cubicBezTo>
                  <a:pt x="397" y="28"/>
                  <a:pt x="397" y="28"/>
                  <a:pt x="397" y="28"/>
                </a:cubicBezTo>
                <a:cubicBezTo>
                  <a:pt x="398" y="27"/>
                  <a:pt x="399" y="26"/>
                  <a:pt x="400" y="24"/>
                </a:cubicBezTo>
                <a:cubicBezTo>
                  <a:pt x="400" y="16"/>
                  <a:pt x="400" y="16"/>
                  <a:pt x="400" y="16"/>
                </a:cubicBezTo>
                <a:lnTo>
                  <a:pt x="16" y="16"/>
                </a:lnTo>
                <a:close/>
                <a:moveTo>
                  <a:pt x="416" y="272"/>
                </a:moveTo>
                <a:cubicBezTo>
                  <a:pt x="0" y="272"/>
                  <a:pt x="0" y="272"/>
                  <a:pt x="0" y="272"/>
                </a:cubicBezTo>
                <a:cubicBezTo>
                  <a:pt x="0" y="0"/>
                  <a:pt x="0" y="0"/>
                  <a:pt x="0" y="0"/>
                </a:cubicBezTo>
                <a:cubicBezTo>
                  <a:pt x="416" y="0"/>
                  <a:pt x="416" y="0"/>
                  <a:pt x="416" y="0"/>
                </a:cubicBezTo>
                <a:cubicBezTo>
                  <a:pt x="416" y="91"/>
                  <a:pt x="416" y="181"/>
                  <a:pt x="416" y="272"/>
                </a:cubicBezTo>
                <a:close/>
                <a:moveTo>
                  <a:pt x="400" y="46"/>
                </a:moveTo>
                <a:cubicBezTo>
                  <a:pt x="269" y="152"/>
                  <a:pt x="269" y="152"/>
                  <a:pt x="269" y="152"/>
                </a:cubicBezTo>
                <a:cubicBezTo>
                  <a:pt x="400" y="242"/>
                  <a:pt x="400" y="242"/>
                  <a:pt x="400" y="242"/>
                </a:cubicBezTo>
                <a:lnTo>
                  <a:pt x="400" y="46"/>
                </a:lnTo>
                <a:close/>
              </a:path>
            </a:pathLst>
          </a:custGeom>
          <a:solidFill>
            <a:srgbClr val="00263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31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1" r="12037" b="12578"/>
          <a:stretch/>
        </p:blipFill>
        <p:spPr>
          <a:xfrm>
            <a:off x="5448641" y="1542974"/>
            <a:ext cx="930150" cy="1144800"/>
          </a:xfrm>
          <a:prstGeom prst="ellipse">
            <a:avLst/>
          </a:prstGeom>
          <a:ln w="19050" cap="rnd">
            <a:solidFill>
              <a:srgbClr val="007FB5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  <p:sp>
        <p:nvSpPr>
          <p:cNvPr id="32" name="Freeform 153"/>
          <p:cNvSpPr>
            <a:spLocks/>
          </p:cNvSpPr>
          <p:nvPr/>
        </p:nvSpPr>
        <p:spPr bwMode="auto">
          <a:xfrm>
            <a:off x="5457204" y="5372494"/>
            <a:ext cx="292656" cy="294872"/>
          </a:xfrm>
          <a:custGeom>
            <a:avLst/>
            <a:gdLst>
              <a:gd name="T0" fmla="*/ 138 w 138"/>
              <a:gd name="T1" fmla="*/ 16 h 113"/>
              <a:gd name="T2" fmla="*/ 125 w 138"/>
              <a:gd name="T3" fmla="*/ 30 h 113"/>
              <a:gd name="T4" fmla="*/ 125 w 138"/>
              <a:gd name="T5" fmla="*/ 33 h 113"/>
              <a:gd name="T6" fmla="*/ 117 w 138"/>
              <a:gd name="T7" fmla="*/ 66 h 113"/>
              <a:gd name="T8" fmla="*/ 45 w 138"/>
              <a:gd name="T9" fmla="*/ 113 h 113"/>
              <a:gd name="T10" fmla="*/ 8 w 138"/>
              <a:gd name="T11" fmla="*/ 104 h 113"/>
              <a:gd name="T12" fmla="*/ 1 w 138"/>
              <a:gd name="T13" fmla="*/ 100 h 113"/>
              <a:gd name="T14" fmla="*/ 0 w 138"/>
              <a:gd name="T15" fmla="*/ 98 h 113"/>
              <a:gd name="T16" fmla="*/ 3 w 138"/>
              <a:gd name="T17" fmla="*/ 96 h 113"/>
              <a:gd name="T18" fmla="*/ 9 w 138"/>
              <a:gd name="T19" fmla="*/ 96 h 113"/>
              <a:gd name="T20" fmla="*/ 37 w 138"/>
              <a:gd name="T21" fmla="*/ 88 h 113"/>
              <a:gd name="T22" fmla="*/ 15 w 138"/>
              <a:gd name="T23" fmla="*/ 68 h 113"/>
              <a:gd name="T24" fmla="*/ 15 w 138"/>
              <a:gd name="T25" fmla="*/ 68 h 113"/>
              <a:gd name="T26" fmla="*/ 17 w 138"/>
              <a:gd name="T27" fmla="*/ 65 h 113"/>
              <a:gd name="T28" fmla="*/ 19 w 138"/>
              <a:gd name="T29" fmla="*/ 66 h 113"/>
              <a:gd name="T30" fmla="*/ 5 w 138"/>
              <a:gd name="T31" fmla="*/ 40 h 113"/>
              <a:gd name="T32" fmla="*/ 8 w 138"/>
              <a:gd name="T33" fmla="*/ 38 h 113"/>
              <a:gd name="T34" fmla="*/ 13 w 138"/>
              <a:gd name="T35" fmla="*/ 40 h 113"/>
              <a:gd name="T36" fmla="*/ 6 w 138"/>
              <a:gd name="T37" fmla="*/ 21 h 113"/>
              <a:gd name="T38" fmla="*/ 10 w 138"/>
              <a:gd name="T39" fmla="*/ 6 h 113"/>
              <a:gd name="T40" fmla="*/ 12 w 138"/>
              <a:gd name="T41" fmla="*/ 5 h 113"/>
              <a:gd name="T42" fmla="*/ 14 w 138"/>
              <a:gd name="T43" fmla="*/ 6 h 113"/>
              <a:gd name="T44" fmla="*/ 22 w 138"/>
              <a:gd name="T45" fmla="*/ 14 h 113"/>
              <a:gd name="T46" fmla="*/ 65 w 138"/>
              <a:gd name="T47" fmla="*/ 33 h 113"/>
              <a:gd name="T48" fmla="*/ 65 w 138"/>
              <a:gd name="T49" fmla="*/ 29 h 113"/>
              <a:gd name="T50" fmla="*/ 95 w 138"/>
              <a:gd name="T51" fmla="*/ 0 h 113"/>
              <a:gd name="T52" fmla="*/ 116 w 138"/>
              <a:gd name="T53" fmla="*/ 8 h 113"/>
              <a:gd name="T54" fmla="*/ 131 w 138"/>
              <a:gd name="T55" fmla="*/ 2 h 113"/>
              <a:gd name="T56" fmla="*/ 132 w 138"/>
              <a:gd name="T57" fmla="*/ 2 h 113"/>
              <a:gd name="T58" fmla="*/ 135 w 138"/>
              <a:gd name="T59" fmla="*/ 4 h 113"/>
              <a:gd name="T60" fmla="*/ 129 w 138"/>
              <a:gd name="T61" fmla="*/ 15 h 113"/>
              <a:gd name="T62" fmla="*/ 136 w 138"/>
              <a:gd name="T63" fmla="*/ 12 h 113"/>
              <a:gd name="T64" fmla="*/ 138 w 138"/>
              <a:gd name="T65" fmla="*/ 15 h 113"/>
              <a:gd name="T66" fmla="*/ 138 w 138"/>
              <a:gd name="T67" fmla="*/ 1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8" h="113">
                <a:moveTo>
                  <a:pt x="138" y="16"/>
                </a:moveTo>
                <a:cubicBezTo>
                  <a:pt x="135" y="21"/>
                  <a:pt x="130" y="26"/>
                  <a:pt x="125" y="30"/>
                </a:cubicBezTo>
                <a:cubicBezTo>
                  <a:pt x="125" y="33"/>
                  <a:pt x="125" y="33"/>
                  <a:pt x="125" y="33"/>
                </a:cubicBezTo>
                <a:cubicBezTo>
                  <a:pt x="125" y="44"/>
                  <a:pt x="122" y="56"/>
                  <a:pt x="117" y="66"/>
                </a:cubicBezTo>
                <a:cubicBezTo>
                  <a:pt x="104" y="96"/>
                  <a:pt x="77" y="113"/>
                  <a:pt x="45" y="113"/>
                </a:cubicBezTo>
                <a:cubicBezTo>
                  <a:pt x="32" y="113"/>
                  <a:pt x="19" y="110"/>
                  <a:pt x="8" y="104"/>
                </a:cubicBezTo>
                <a:cubicBezTo>
                  <a:pt x="6" y="103"/>
                  <a:pt x="3" y="101"/>
                  <a:pt x="1" y="100"/>
                </a:cubicBezTo>
                <a:cubicBezTo>
                  <a:pt x="1" y="100"/>
                  <a:pt x="0" y="99"/>
                  <a:pt x="0" y="98"/>
                </a:cubicBezTo>
                <a:cubicBezTo>
                  <a:pt x="0" y="97"/>
                  <a:pt x="1" y="96"/>
                  <a:pt x="3" y="96"/>
                </a:cubicBezTo>
                <a:cubicBezTo>
                  <a:pt x="5" y="96"/>
                  <a:pt x="7" y="96"/>
                  <a:pt x="9" y="96"/>
                </a:cubicBezTo>
                <a:cubicBezTo>
                  <a:pt x="19" y="96"/>
                  <a:pt x="28" y="93"/>
                  <a:pt x="37" y="88"/>
                </a:cubicBezTo>
                <a:cubicBezTo>
                  <a:pt x="27" y="86"/>
                  <a:pt x="18" y="7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7"/>
                  <a:pt x="16" y="65"/>
                  <a:pt x="17" y="65"/>
                </a:cubicBezTo>
                <a:cubicBezTo>
                  <a:pt x="18" y="65"/>
                  <a:pt x="19" y="66"/>
                  <a:pt x="19" y="66"/>
                </a:cubicBezTo>
                <a:cubicBezTo>
                  <a:pt x="11" y="60"/>
                  <a:pt x="5" y="51"/>
                  <a:pt x="5" y="40"/>
                </a:cubicBezTo>
                <a:cubicBezTo>
                  <a:pt x="5" y="39"/>
                  <a:pt x="6" y="38"/>
                  <a:pt x="8" y="38"/>
                </a:cubicBezTo>
                <a:cubicBezTo>
                  <a:pt x="9" y="38"/>
                  <a:pt x="11" y="39"/>
                  <a:pt x="13" y="40"/>
                </a:cubicBezTo>
                <a:cubicBezTo>
                  <a:pt x="8" y="34"/>
                  <a:pt x="6" y="28"/>
                  <a:pt x="6" y="21"/>
                </a:cubicBezTo>
                <a:cubicBezTo>
                  <a:pt x="6" y="16"/>
                  <a:pt x="7" y="10"/>
                  <a:pt x="10" y="6"/>
                </a:cubicBezTo>
                <a:cubicBezTo>
                  <a:pt x="10" y="5"/>
                  <a:pt x="11" y="5"/>
                  <a:pt x="12" y="5"/>
                </a:cubicBezTo>
                <a:cubicBezTo>
                  <a:pt x="13" y="5"/>
                  <a:pt x="13" y="5"/>
                  <a:pt x="14" y="6"/>
                </a:cubicBezTo>
                <a:cubicBezTo>
                  <a:pt x="16" y="8"/>
                  <a:pt x="19" y="11"/>
                  <a:pt x="22" y="14"/>
                </a:cubicBezTo>
                <a:cubicBezTo>
                  <a:pt x="34" y="25"/>
                  <a:pt x="49" y="32"/>
                  <a:pt x="65" y="33"/>
                </a:cubicBezTo>
                <a:cubicBezTo>
                  <a:pt x="65" y="32"/>
                  <a:pt x="65" y="31"/>
                  <a:pt x="65" y="29"/>
                </a:cubicBezTo>
                <a:cubicBezTo>
                  <a:pt x="65" y="13"/>
                  <a:pt x="79" y="0"/>
                  <a:pt x="95" y="0"/>
                </a:cubicBezTo>
                <a:cubicBezTo>
                  <a:pt x="103" y="0"/>
                  <a:pt x="110" y="3"/>
                  <a:pt x="116" y="8"/>
                </a:cubicBezTo>
                <a:cubicBezTo>
                  <a:pt x="121" y="7"/>
                  <a:pt x="126" y="5"/>
                  <a:pt x="131" y="2"/>
                </a:cubicBezTo>
                <a:cubicBezTo>
                  <a:pt x="131" y="2"/>
                  <a:pt x="132" y="2"/>
                  <a:pt x="132" y="2"/>
                </a:cubicBezTo>
                <a:cubicBezTo>
                  <a:pt x="134" y="2"/>
                  <a:pt x="135" y="3"/>
                  <a:pt x="135" y="4"/>
                </a:cubicBezTo>
                <a:cubicBezTo>
                  <a:pt x="135" y="7"/>
                  <a:pt x="131" y="13"/>
                  <a:pt x="129" y="15"/>
                </a:cubicBezTo>
                <a:cubicBezTo>
                  <a:pt x="130" y="15"/>
                  <a:pt x="135" y="12"/>
                  <a:pt x="136" y="12"/>
                </a:cubicBezTo>
                <a:cubicBezTo>
                  <a:pt x="137" y="12"/>
                  <a:pt x="138" y="14"/>
                  <a:pt x="138" y="15"/>
                </a:cubicBezTo>
                <a:cubicBezTo>
                  <a:pt x="138" y="15"/>
                  <a:pt x="138" y="16"/>
                  <a:pt x="138" y="16"/>
                </a:cubicBezTo>
                <a:close/>
              </a:path>
            </a:pathLst>
          </a:custGeom>
          <a:noFill/>
          <a:ln w="19050">
            <a:solidFill>
              <a:srgbClr val="00263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3" name="Freeform 46"/>
          <p:cNvSpPr>
            <a:spLocks noEditPoints="1"/>
          </p:cNvSpPr>
          <p:nvPr/>
        </p:nvSpPr>
        <p:spPr bwMode="auto">
          <a:xfrm>
            <a:off x="5457205" y="3681738"/>
            <a:ext cx="293510" cy="416308"/>
          </a:xfrm>
          <a:custGeom>
            <a:avLst/>
            <a:gdLst>
              <a:gd name="T0" fmla="*/ 104 w 322"/>
              <a:gd name="T1" fmla="*/ 261 h 371"/>
              <a:gd name="T2" fmla="*/ 96 w 322"/>
              <a:gd name="T3" fmla="*/ 250 h 371"/>
              <a:gd name="T4" fmla="*/ 81 w 322"/>
              <a:gd name="T5" fmla="*/ 244 h 371"/>
              <a:gd name="T6" fmla="*/ 21 w 322"/>
              <a:gd name="T7" fmla="*/ 296 h 371"/>
              <a:gd name="T8" fmla="*/ 21 w 322"/>
              <a:gd name="T9" fmla="*/ 310 h 371"/>
              <a:gd name="T10" fmla="*/ 30 w 322"/>
              <a:gd name="T11" fmla="*/ 322 h 371"/>
              <a:gd name="T12" fmla="*/ 62 w 322"/>
              <a:gd name="T13" fmla="*/ 346 h 371"/>
              <a:gd name="T14" fmla="*/ 95 w 322"/>
              <a:gd name="T15" fmla="*/ 353 h 371"/>
              <a:gd name="T16" fmla="*/ 110 w 322"/>
              <a:gd name="T17" fmla="*/ 347 h 371"/>
              <a:gd name="T18" fmla="*/ 224 w 322"/>
              <a:gd name="T19" fmla="*/ 240 h 371"/>
              <a:gd name="T20" fmla="*/ 303 w 322"/>
              <a:gd name="T21" fmla="*/ 105 h 371"/>
              <a:gd name="T22" fmla="*/ 306 w 322"/>
              <a:gd name="T23" fmla="*/ 88 h 371"/>
              <a:gd name="T24" fmla="*/ 294 w 322"/>
              <a:gd name="T25" fmla="*/ 56 h 371"/>
              <a:gd name="T26" fmla="*/ 264 w 322"/>
              <a:gd name="T27" fmla="*/ 27 h 371"/>
              <a:gd name="T28" fmla="*/ 252 w 322"/>
              <a:gd name="T29" fmla="*/ 21 h 371"/>
              <a:gd name="T30" fmla="*/ 239 w 322"/>
              <a:gd name="T31" fmla="*/ 23 h 371"/>
              <a:gd name="T32" fmla="*/ 201 w 322"/>
              <a:gd name="T33" fmla="*/ 93 h 371"/>
              <a:gd name="T34" fmla="*/ 201 w 322"/>
              <a:gd name="T35" fmla="*/ 99 h 371"/>
              <a:gd name="T36" fmla="*/ 210 w 322"/>
              <a:gd name="T37" fmla="*/ 108 h 371"/>
              <a:gd name="T38" fmla="*/ 221 w 322"/>
              <a:gd name="T39" fmla="*/ 115 h 371"/>
              <a:gd name="T40" fmla="*/ 239 w 322"/>
              <a:gd name="T41" fmla="*/ 149 h 371"/>
              <a:gd name="T42" fmla="*/ 202 w 322"/>
              <a:gd name="T43" fmla="*/ 220 h 371"/>
              <a:gd name="T44" fmla="*/ 141 w 322"/>
              <a:gd name="T45" fmla="*/ 272 h 371"/>
              <a:gd name="T46" fmla="*/ 121 w 322"/>
              <a:gd name="T47" fmla="*/ 273 h 371"/>
              <a:gd name="T48" fmla="*/ 104 w 322"/>
              <a:gd name="T49" fmla="*/ 261 h 371"/>
              <a:gd name="T50" fmla="*/ 116 w 322"/>
              <a:gd name="T51" fmla="*/ 251 h 371"/>
              <a:gd name="T52" fmla="*/ 134 w 322"/>
              <a:gd name="T53" fmla="*/ 257 h 371"/>
              <a:gd name="T54" fmla="*/ 189 w 322"/>
              <a:gd name="T55" fmla="*/ 210 h 371"/>
              <a:gd name="T56" fmla="*/ 223 w 322"/>
              <a:gd name="T57" fmla="*/ 146 h 371"/>
              <a:gd name="T58" fmla="*/ 214 w 322"/>
              <a:gd name="T59" fmla="*/ 129 h 371"/>
              <a:gd name="T60" fmla="*/ 202 w 322"/>
              <a:gd name="T61" fmla="*/ 122 h 371"/>
              <a:gd name="T62" fmla="*/ 187 w 322"/>
              <a:gd name="T63" fmla="*/ 106 h 371"/>
              <a:gd name="T64" fmla="*/ 187 w 322"/>
              <a:gd name="T65" fmla="*/ 86 h 371"/>
              <a:gd name="T66" fmla="*/ 225 w 322"/>
              <a:gd name="T67" fmla="*/ 16 h 371"/>
              <a:gd name="T68" fmla="*/ 259 w 322"/>
              <a:gd name="T69" fmla="*/ 7 h 371"/>
              <a:gd name="T70" fmla="*/ 272 w 322"/>
              <a:gd name="T71" fmla="*/ 13 h 371"/>
              <a:gd name="T72" fmla="*/ 307 w 322"/>
              <a:gd name="T73" fmla="*/ 47 h 371"/>
              <a:gd name="T74" fmla="*/ 322 w 322"/>
              <a:gd name="T75" fmla="*/ 88 h 371"/>
              <a:gd name="T76" fmla="*/ 318 w 322"/>
              <a:gd name="T77" fmla="*/ 111 h 371"/>
              <a:gd name="T78" fmla="*/ 236 w 322"/>
              <a:gd name="T79" fmla="*/ 250 h 371"/>
              <a:gd name="T80" fmla="*/ 119 w 322"/>
              <a:gd name="T81" fmla="*/ 360 h 371"/>
              <a:gd name="T82" fmla="*/ 98 w 322"/>
              <a:gd name="T83" fmla="*/ 368 h 371"/>
              <a:gd name="T84" fmla="*/ 56 w 322"/>
              <a:gd name="T85" fmla="*/ 361 h 371"/>
              <a:gd name="T86" fmla="*/ 17 w 322"/>
              <a:gd name="T87" fmla="*/ 331 h 371"/>
              <a:gd name="T88" fmla="*/ 8 w 322"/>
              <a:gd name="T89" fmla="*/ 320 h 371"/>
              <a:gd name="T90" fmla="*/ 11 w 322"/>
              <a:gd name="T91" fmla="*/ 284 h 371"/>
              <a:gd name="T92" fmla="*/ 71 w 322"/>
              <a:gd name="T93" fmla="*/ 231 h 371"/>
              <a:gd name="T94" fmla="*/ 107 w 322"/>
              <a:gd name="T95" fmla="*/ 239 h 371"/>
              <a:gd name="T96" fmla="*/ 116 w 322"/>
              <a:gd name="T97" fmla="*/ 25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2" h="371">
                <a:moveTo>
                  <a:pt x="104" y="261"/>
                </a:moveTo>
                <a:cubicBezTo>
                  <a:pt x="96" y="250"/>
                  <a:pt x="96" y="250"/>
                  <a:pt x="96" y="250"/>
                </a:cubicBezTo>
                <a:cubicBezTo>
                  <a:pt x="93" y="247"/>
                  <a:pt x="84" y="240"/>
                  <a:pt x="81" y="244"/>
                </a:cubicBezTo>
                <a:cubicBezTo>
                  <a:pt x="21" y="296"/>
                  <a:pt x="21" y="296"/>
                  <a:pt x="21" y="296"/>
                </a:cubicBezTo>
                <a:cubicBezTo>
                  <a:pt x="17" y="300"/>
                  <a:pt x="18" y="306"/>
                  <a:pt x="21" y="310"/>
                </a:cubicBezTo>
                <a:cubicBezTo>
                  <a:pt x="30" y="322"/>
                  <a:pt x="30" y="322"/>
                  <a:pt x="30" y="322"/>
                </a:cubicBezTo>
                <a:cubicBezTo>
                  <a:pt x="38" y="331"/>
                  <a:pt x="49" y="341"/>
                  <a:pt x="62" y="346"/>
                </a:cubicBezTo>
                <a:cubicBezTo>
                  <a:pt x="74" y="352"/>
                  <a:pt x="85" y="354"/>
                  <a:pt x="95" y="353"/>
                </a:cubicBezTo>
                <a:cubicBezTo>
                  <a:pt x="101" y="352"/>
                  <a:pt x="106" y="350"/>
                  <a:pt x="110" y="347"/>
                </a:cubicBezTo>
                <a:cubicBezTo>
                  <a:pt x="149" y="322"/>
                  <a:pt x="189" y="284"/>
                  <a:pt x="224" y="240"/>
                </a:cubicBezTo>
                <a:cubicBezTo>
                  <a:pt x="258" y="197"/>
                  <a:pt x="287" y="149"/>
                  <a:pt x="303" y="105"/>
                </a:cubicBezTo>
                <a:cubicBezTo>
                  <a:pt x="305" y="100"/>
                  <a:pt x="306" y="94"/>
                  <a:pt x="306" y="88"/>
                </a:cubicBezTo>
                <a:cubicBezTo>
                  <a:pt x="306" y="78"/>
                  <a:pt x="301" y="66"/>
                  <a:pt x="294" y="56"/>
                </a:cubicBezTo>
                <a:cubicBezTo>
                  <a:pt x="286" y="44"/>
                  <a:pt x="275" y="33"/>
                  <a:pt x="264" y="27"/>
                </a:cubicBezTo>
                <a:cubicBezTo>
                  <a:pt x="252" y="21"/>
                  <a:pt x="252" y="21"/>
                  <a:pt x="252" y="21"/>
                </a:cubicBezTo>
                <a:cubicBezTo>
                  <a:pt x="247" y="18"/>
                  <a:pt x="241" y="18"/>
                  <a:pt x="239" y="23"/>
                </a:cubicBezTo>
                <a:cubicBezTo>
                  <a:pt x="201" y="93"/>
                  <a:pt x="201" y="93"/>
                  <a:pt x="201" y="93"/>
                </a:cubicBezTo>
                <a:cubicBezTo>
                  <a:pt x="200" y="95"/>
                  <a:pt x="200" y="97"/>
                  <a:pt x="201" y="99"/>
                </a:cubicBezTo>
                <a:cubicBezTo>
                  <a:pt x="203" y="103"/>
                  <a:pt x="206" y="106"/>
                  <a:pt x="210" y="108"/>
                </a:cubicBezTo>
                <a:cubicBezTo>
                  <a:pt x="221" y="115"/>
                  <a:pt x="221" y="115"/>
                  <a:pt x="221" y="115"/>
                </a:cubicBezTo>
                <a:cubicBezTo>
                  <a:pt x="233" y="121"/>
                  <a:pt x="242" y="135"/>
                  <a:pt x="239" y="149"/>
                </a:cubicBezTo>
                <a:cubicBezTo>
                  <a:pt x="234" y="172"/>
                  <a:pt x="220" y="197"/>
                  <a:pt x="202" y="220"/>
                </a:cubicBezTo>
                <a:cubicBezTo>
                  <a:pt x="184" y="243"/>
                  <a:pt x="161" y="262"/>
                  <a:pt x="141" y="272"/>
                </a:cubicBezTo>
                <a:cubicBezTo>
                  <a:pt x="134" y="275"/>
                  <a:pt x="127" y="275"/>
                  <a:pt x="121" y="273"/>
                </a:cubicBezTo>
                <a:cubicBezTo>
                  <a:pt x="114" y="271"/>
                  <a:pt x="108" y="267"/>
                  <a:pt x="104" y="261"/>
                </a:cubicBezTo>
                <a:close/>
                <a:moveTo>
                  <a:pt x="116" y="251"/>
                </a:moveTo>
                <a:cubicBezTo>
                  <a:pt x="120" y="256"/>
                  <a:pt x="128" y="260"/>
                  <a:pt x="134" y="257"/>
                </a:cubicBezTo>
                <a:cubicBezTo>
                  <a:pt x="152" y="249"/>
                  <a:pt x="173" y="231"/>
                  <a:pt x="189" y="210"/>
                </a:cubicBezTo>
                <a:cubicBezTo>
                  <a:pt x="206" y="189"/>
                  <a:pt x="219" y="166"/>
                  <a:pt x="223" y="146"/>
                </a:cubicBezTo>
                <a:cubicBezTo>
                  <a:pt x="224" y="139"/>
                  <a:pt x="220" y="132"/>
                  <a:pt x="214" y="129"/>
                </a:cubicBezTo>
                <a:cubicBezTo>
                  <a:pt x="202" y="122"/>
                  <a:pt x="202" y="122"/>
                  <a:pt x="202" y="122"/>
                </a:cubicBezTo>
                <a:cubicBezTo>
                  <a:pt x="196" y="119"/>
                  <a:pt x="190" y="113"/>
                  <a:pt x="187" y="106"/>
                </a:cubicBezTo>
                <a:cubicBezTo>
                  <a:pt x="184" y="100"/>
                  <a:pt x="183" y="93"/>
                  <a:pt x="187" y="86"/>
                </a:cubicBezTo>
                <a:cubicBezTo>
                  <a:pt x="225" y="16"/>
                  <a:pt x="225" y="16"/>
                  <a:pt x="225" y="16"/>
                </a:cubicBezTo>
                <a:cubicBezTo>
                  <a:pt x="232" y="3"/>
                  <a:pt x="246" y="0"/>
                  <a:pt x="259" y="7"/>
                </a:cubicBezTo>
                <a:cubicBezTo>
                  <a:pt x="272" y="13"/>
                  <a:pt x="272" y="13"/>
                  <a:pt x="272" y="13"/>
                </a:cubicBezTo>
                <a:cubicBezTo>
                  <a:pt x="285" y="21"/>
                  <a:pt x="298" y="33"/>
                  <a:pt x="307" y="47"/>
                </a:cubicBezTo>
                <a:cubicBezTo>
                  <a:pt x="316" y="60"/>
                  <a:pt x="322" y="74"/>
                  <a:pt x="322" y="88"/>
                </a:cubicBezTo>
                <a:cubicBezTo>
                  <a:pt x="322" y="96"/>
                  <a:pt x="321" y="103"/>
                  <a:pt x="318" y="111"/>
                </a:cubicBezTo>
                <a:cubicBezTo>
                  <a:pt x="302" y="156"/>
                  <a:pt x="272" y="206"/>
                  <a:pt x="236" y="250"/>
                </a:cubicBezTo>
                <a:cubicBezTo>
                  <a:pt x="201" y="295"/>
                  <a:pt x="159" y="335"/>
                  <a:pt x="119" y="360"/>
                </a:cubicBezTo>
                <a:cubicBezTo>
                  <a:pt x="113" y="364"/>
                  <a:pt x="106" y="367"/>
                  <a:pt x="98" y="368"/>
                </a:cubicBezTo>
                <a:cubicBezTo>
                  <a:pt x="85" y="371"/>
                  <a:pt x="70" y="367"/>
                  <a:pt x="56" y="361"/>
                </a:cubicBezTo>
                <a:cubicBezTo>
                  <a:pt x="41" y="354"/>
                  <a:pt x="27" y="343"/>
                  <a:pt x="17" y="331"/>
                </a:cubicBezTo>
                <a:cubicBezTo>
                  <a:pt x="8" y="320"/>
                  <a:pt x="8" y="320"/>
                  <a:pt x="8" y="320"/>
                </a:cubicBezTo>
                <a:cubicBezTo>
                  <a:pt x="0" y="309"/>
                  <a:pt x="0" y="293"/>
                  <a:pt x="11" y="284"/>
                </a:cubicBezTo>
                <a:cubicBezTo>
                  <a:pt x="16" y="279"/>
                  <a:pt x="71" y="231"/>
                  <a:pt x="71" y="231"/>
                </a:cubicBezTo>
                <a:cubicBezTo>
                  <a:pt x="82" y="222"/>
                  <a:pt x="99" y="229"/>
                  <a:pt x="107" y="239"/>
                </a:cubicBezTo>
                <a:cubicBezTo>
                  <a:pt x="110" y="243"/>
                  <a:pt x="113" y="247"/>
                  <a:pt x="116" y="251"/>
                </a:cubicBezTo>
                <a:close/>
              </a:path>
            </a:pathLst>
          </a:custGeom>
          <a:solidFill>
            <a:srgbClr val="0026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4" name="Freeform 47"/>
          <p:cNvSpPr>
            <a:spLocks noEditPoints="1"/>
          </p:cNvSpPr>
          <p:nvPr/>
        </p:nvSpPr>
        <p:spPr bwMode="auto">
          <a:xfrm>
            <a:off x="5457204" y="4495794"/>
            <a:ext cx="248233" cy="449739"/>
          </a:xfrm>
          <a:custGeom>
            <a:avLst/>
            <a:gdLst>
              <a:gd name="T0" fmla="*/ 120 w 288"/>
              <a:gd name="T1" fmla="*/ 48 h 424"/>
              <a:gd name="T2" fmla="*/ 112 w 288"/>
              <a:gd name="T3" fmla="*/ 40 h 424"/>
              <a:gd name="T4" fmla="*/ 120 w 288"/>
              <a:gd name="T5" fmla="*/ 32 h 424"/>
              <a:gd name="T6" fmla="*/ 168 w 288"/>
              <a:gd name="T7" fmla="*/ 32 h 424"/>
              <a:gd name="T8" fmla="*/ 176 w 288"/>
              <a:gd name="T9" fmla="*/ 40 h 424"/>
              <a:gd name="T10" fmla="*/ 168 w 288"/>
              <a:gd name="T11" fmla="*/ 48 h 424"/>
              <a:gd name="T12" fmla="*/ 120 w 288"/>
              <a:gd name="T13" fmla="*/ 48 h 424"/>
              <a:gd name="T14" fmla="*/ 144 w 288"/>
              <a:gd name="T15" fmla="*/ 352 h 424"/>
              <a:gd name="T16" fmla="*/ 168 w 288"/>
              <a:gd name="T17" fmla="*/ 376 h 424"/>
              <a:gd name="T18" fmla="*/ 144 w 288"/>
              <a:gd name="T19" fmla="*/ 400 h 424"/>
              <a:gd name="T20" fmla="*/ 120 w 288"/>
              <a:gd name="T21" fmla="*/ 376 h 424"/>
              <a:gd name="T22" fmla="*/ 144 w 288"/>
              <a:gd name="T23" fmla="*/ 352 h 424"/>
              <a:gd name="T24" fmla="*/ 144 w 288"/>
              <a:gd name="T25" fmla="*/ 368 h 424"/>
              <a:gd name="T26" fmla="*/ 136 w 288"/>
              <a:gd name="T27" fmla="*/ 376 h 424"/>
              <a:gd name="T28" fmla="*/ 144 w 288"/>
              <a:gd name="T29" fmla="*/ 384 h 424"/>
              <a:gd name="T30" fmla="*/ 152 w 288"/>
              <a:gd name="T31" fmla="*/ 376 h 424"/>
              <a:gd name="T32" fmla="*/ 144 w 288"/>
              <a:gd name="T33" fmla="*/ 368 h 424"/>
              <a:gd name="T34" fmla="*/ 256 w 288"/>
              <a:gd name="T35" fmla="*/ 64 h 424"/>
              <a:gd name="T36" fmla="*/ 256 w 288"/>
              <a:gd name="T37" fmla="*/ 344 h 424"/>
              <a:gd name="T38" fmla="*/ 32 w 288"/>
              <a:gd name="T39" fmla="*/ 344 h 424"/>
              <a:gd name="T40" fmla="*/ 32 w 288"/>
              <a:gd name="T41" fmla="*/ 64 h 424"/>
              <a:gd name="T42" fmla="*/ 256 w 288"/>
              <a:gd name="T43" fmla="*/ 64 h 424"/>
              <a:gd name="T44" fmla="*/ 240 w 288"/>
              <a:gd name="T45" fmla="*/ 80 h 424"/>
              <a:gd name="T46" fmla="*/ 48 w 288"/>
              <a:gd name="T47" fmla="*/ 80 h 424"/>
              <a:gd name="T48" fmla="*/ 48 w 288"/>
              <a:gd name="T49" fmla="*/ 328 h 424"/>
              <a:gd name="T50" fmla="*/ 240 w 288"/>
              <a:gd name="T51" fmla="*/ 328 h 424"/>
              <a:gd name="T52" fmla="*/ 240 w 288"/>
              <a:gd name="T53" fmla="*/ 80 h 424"/>
              <a:gd name="T54" fmla="*/ 40 w 288"/>
              <a:gd name="T55" fmla="*/ 0 h 424"/>
              <a:gd name="T56" fmla="*/ 248 w 288"/>
              <a:gd name="T57" fmla="*/ 0 h 424"/>
              <a:gd name="T58" fmla="*/ 288 w 288"/>
              <a:gd name="T59" fmla="*/ 40 h 424"/>
              <a:gd name="T60" fmla="*/ 288 w 288"/>
              <a:gd name="T61" fmla="*/ 384 h 424"/>
              <a:gd name="T62" fmla="*/ 248 w 288"/>
              <a:gd name="T63" fmla="*/ 424 h 424"/>
              <a:gd name="T64" fmla="*/ 40 w 288"/>
              <a:gd name="T65" fmla="*/ 424 h 424"/>
              <a:gd name="T66" fmla="*/ 0 w 288"/>
              <a:gd name="T67" fmla="*/ 384 h 424"/>
              <a:gd name="T68" fmla="*/ 0 w 288"/>
              <a:gd name="T69" fmla="*/ 40 h 424"/>
              <a:gd name="T70" fmla="*/ 40 w 288"/>
              <a:gd name="T71" fmla="*/ 0 h 424"/>
              <a:gd name="T72" fmla="*/ 248 w 288"/>
              <a:gd name="T73" fmla="*/ 16 h 424"/>
              <a:gd name="T74" fmla="*/ 40 w 288"/>
              <a:gd name="T75" fmla="*/ 16 h 424"/>
              <a:gd name="T76" fmla="*/ 16 w 288"/>
              <a:gd name="T77" fmla="*/ 40 h 424"/>
              <a:gd name="T78" fmla="*/ 16 w 288"/>
              <a:gd name="T79" fmla="*/ 384 h 424"/>
              <a:gd name="T80" fmla="*/ 40 w 288"/>
              <a:gd name="T81" fmla="*/ 408 h 424"/>
              <a:gd name="T82" fmla="*/ 248 w 288"/>
              <a:gd name="T83" fmla="*/ 408 h 424"/>
              <a:gd name="T84" fmla="*/ 272 w 288"/>
              <a:gd name="T85" fmla="*/ 384 h 424"/>
              <a:gd name="T86" fmla="*/ 272 w 288"/>
              <a:gd name="T87" fmla="*/ 40 h 424"/>
              <a:gd name="T88" fmla="*/ 248 w 288"/>
              <a:gd name="T89" fmla="*/ 16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424">
                <a:moveTo>
                  <a:pt x="120" y="48"/>
                </a:moveTo>
                <a:cubicBezTo>
                  <a:pt x="116" y="48"/>
                  <a:pt x="112" y="44"/>
                  <a:pt x="112" y="40"/>
                </a:cubicBezTo>
                <a:cubicBezTo>
                  <a:pt x="112" y="36"/>
                  <a:pt x="116" y="32"/>
                  <a:pt x="12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36"/>
                  <a:pt x="176" y="40"/>
                </a:cubicBezTo>
                <a:cubicBezTo>
                  <a:pt x="176" y="44"/>
                  <a:pt x="172" y="48"/>
                  <a:pt x="168" y="48"/>
                </a:cubicBezTo>
                <a:lnTo>
                  <a:pt x="120" y="48"/>
                </a:lnTo>
                <a:close/>
                <a:moveTo>
                  <a:pt x="144" y="352"/>
                </a:moveTo>
                <a:cubicBezTo>
                  <a:pt x="157" y="352"/>
                  <a:pt x="168" y="363"/>
                  <a:pt x="168" y="376"/>
                </a:cubicBezTo>
                <a:cubicBezTo>
                  <a:pt x="168" y="389"/>
                  <a:pt x="157" y="400"/>
                  <a:pt x="144" y="400"/>
                </a:cubicBezTo>
                <a:cubicBezTo>
                  <a:pt x="131" y="400"/>
                  <a:pt x="120" y="389"/>
                  <a:pt x="120" y="376"/>
                </a:cubicBezTo>
                <a:cubicBezTo>
                  <a:pt x="120" y="363"/>
                  <a:pt x="131" y="352"/>
                  <a:pt x="144" y="352"/>
                </a:cubicBezTo>
                <a:close/>
                <a:moveTo>
                  <a:pt x="144" y="368"/>
                </a:moveTo>
                <a:cubicBezTo>
                  <a:pt x="140" y="368"/>
                  <a:pt x="136" y="371"/>
                  <a:pt x="136" y="376"/>
                </a:cubicBezTo>
                <a:cubicBezTo>
                  <a:pt x="136" y="380"/>
                  <a:pt x="140" y="384"/>
                  <a:pt x="144" y="384"/>
                </a:cubicBezTo>
                <a:cubicBezTo>
                  <a:pt x="149" y="384"/>
                  <a:pt x="152" y="380"/>
                  <a:pt x="152" y="376"/>
                </a:cubicBezTo>
                <a:cubicBezTo>
                  <a:pt x="152" y="371"/>
                  <a:pt x="149" y="368"/>
                  <a:pt x="144" y="368"/>
                </a:cubicBezTo>
                <a:close/>
                <a:moveTo>
                  <a:pt x="256" y="64"/>
                </a:moveTo>
                <a:cubicBezTo>
                  <a:pt x="256" y="344"/>
                  <a:pt x="256" y="344"/>
                  <a:pt x="256" y="344"/>
                </a:cubicBezTo>
                <a:cubicBezTo>
                  <a:pt x="32" y="344"/>
                  <a:pt x="32" y="344"/>
                  <a:pt x="32" y="344"/>
                </a:cubicBezTo>
                <a:cubicBezTo>
                  <a:pt x="32" y="64"/>
                  <a:pt x="32" y="64"/>
                  <a:pt x="32" y="64"/>
                </a:cubicBezTo>
                <a:lnTo>
                  <a:pt x="256" y="64"/>
                </a:lnTo>
                <a:close/>
                <a:moveTo>
                  <a:pt x="240" y="80"/>
                </a:moveTo>
                <a:cubicBezTo>
                  <a:pt x="48" y="80"/>
                  <a:pt x="48" y="80"/>
                  <a:pt x="48" y="80"/>
                </a:cubicBezTo>
                <a:cubicBezTo>
                  <a:pt x="48" y="328"/>
                  <a:pt x="48" y="328"/>
                  <a:pt x="48" y="328"/>
                </a:cubicBezTo>
                <a:cubicBezTo>
                  <a:pt x="240" y="328"/>
                  <a:pt x="240" y="328"/>
                  <a:pt x="240" y="328"/>
                </a:cubicBezTo>
                <a:lnTo>
                  <a:pt x="240" y="80"/>
                </a:lnTo>
                <a:close/>
                <a:moveTo>
                  <a:pt x="40" y="0"/>
                </a:moveTo>
                <a:cubicBezTo>
                  <a:pt x="248" y="0"/>
                  <a:pt x="248" y="0"/>
                  <a:pt x="248" y="0"/>
                </a:cubicBezTo>
                <a:cubicBezTo>
                  <a:pt x="270" y="0"/>
                  <a:pt x="288" y="18"/>
                  <a:pt x="288" y="40"/>
                </a:cubicBezTo>
                <a:cubicBezTo>
                  <a:pt x="288" y="384"/>
                  <a:pt x="288" y="384"/>
                  <a:pt x="288" y="384"/>
                </a:cubicBezTo>
                <a:cubicBezTo>
                  <a:pt x="288" y="406"/>
                  <a:pt x="270" y="424"/>
                  <a:pt x="248" y="424"/>
                </a:cubicBezTo>
                <a:cubicBezTo>
                  <a:pt x="40" y="424"/>
                  <a:pt x="40" y="424"/>
                  <a:pt x="40" y="424"/>
                </a:cubicBezTo>
                <a:cubicBezTo>
                  <a:pt x="18" y="424"/>
                  <a:pt x="0" y="406"/>
                  <a:pt x="0" y="38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  <a:moveTo>
                  <a:pt x="248" y="16"/>
                </a:moveTo>
                <a:cubicBezTo>
                  <a:pt x="40" y="16"/>
                  <a:pt x="40" y="16"/>
                  <a:pt x="40" y="16"/>
                </a:cubicBezTo>
                <a:cubicBezTo>
                  <a:pt x="27" y="16"/>
                  <a:pt x="16" y="27"/>
                  <a:pt x="16" y="40"/>
                </a:cubicBezTo>
                <a:cubicBezTo>
                  <a:pt x="16" y="384"/>
                  <a:pt x="16" y="384"/>
                  <a:pt x="16" y="384"/>
                </a:cubicBezTo>
                <a:cubicBezTo>
                  <a:pt x="16" y="397"/>
                  <a:pt x="27" y="408"/>
                  <a:pt x="40" y="408"/>
                </a:cubicBezTo>
                <a:cubicBezTo>
                  <a:pt x="248" y="408"/>
                  <a:pt x="248" y="408"/>
                  <a:pt x="248" y="408"/>
                </a:cubicBezTo>
                <a:cubicBezTo>
                  <a:pt x="261" y="408"/>
                  <a:pt x="272" y="397"/>
                  <a:pt x="272" y="384"/>
                </a:cubicBezTo>
                <a:cubicBezTo>
                  <a:pt x="272" y="40"/>
                  <a:pt x="272" y="40"/>
                  <a:pt x="272" y="40"/>
                </a:cubicBezTo>
                <a:cubicBezTo>
                  <a:pt x="272" y="27"/>
                  <a:pt x="261" y="16"/>
                  <a:pt x="248" y="16"/>
                </a:cubicBezTo>
                <a:close/>
              </a:path>
            </a:pathLst>
          </a:custGeom>
          <a:solidFill>
            <a:srgbClr val="0026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5" name="Freeform 41"/>
          <p:cNvSpPr>
            <a:spLocks noEditPoints="1"/>
          </p:cNvSpPr>
          <p:nvPr/>
        </p:nvSpPr>
        <p:spPr bwMode="auto">
          <a:xfrm>
            <a:off x="5457204" y="3035275"/>
            <a:ext cx="350054" cy="282105"/>
          </a:xfrm>
          <a:custGeom>
            <a:avLst/>
            <a:gdLst>
              <a:gd name="T0" fmla="*/ 392 w 416"/>
              <a:gd name="T1" fmla="*/ 256 h 272"/>
              <a:gd name="T2" fmla="*/ 256 w 416"/>
              <a:gd name="T3" fmla="*/ 162 h 272"/>
              <a:gd name="T4" fmla="*/ 228 w 416"/>
              <a:gd name="T5" fmla="*/ 185 h 272"/>
              <a:gd name="T6" fmla="*/ 188 w 416"/>
              <a:gd name="T7" fmla="*/ 185 h 272"/>
              <a:gd name="T8" fmla="*/ 159 w 416"/>
              <a:gd name="T9" fmla="*/ 162 h 272"/>
              <a:gd name="T10" fmla="*/ 24 w 416"/>
              <a:gd name="T11" fmla="*/ 256 h 272"/>
              <a:gd name="T12" fmla="*/ 392 w 416"/>
              <a:gd name="T13" fmla="*/ 256 h 272"/>
              <a:gd name="T14" fmla="*/ 16 w 416"/>
              <a:gd name="T15" fmla="*/ 242 h 272"/>
              <a:gd name="T16" fmla="*/ 146 w 416"/>
              <a:gd name="T17" fmla="*/ 152 h 272"/>
              <a:gd name="T18" fmla="*/ 16 w 416"/>
              <a:gd name="T19" fmla="*/ 46 h 272"/>
              <a:gd name="T20" fmla="*/ 16 w 416"/>
              <a:gd name="T21" fmla="*/ 242 h 272"/>
              <a:gd name="T22" fmla="*/ 16 w 416"/>
              <a:gd name="T23" fmla="*/ 16 h 272"/>
              <a:gd name="T24" fmla="*/ 16 w 416"/>
              <a:gd name="T25" fmla="*/ 23 h 272"/>
              <a:gd name="T26" fmla="*/ 18 w 416"/>
              <a:gd name="T27" fmla="*/ 28 h 272"/>
              <a:gd name="T28" fmla="*/ 198 w 416"/>
              <a:gd name="T29" fmla="*/ 172 h 272"/>
              <a:gd name="T30" fmla="*/ 218 w 416"/>
              <a:gd name="T31" fmla="*/ 172 h 272"/>
              <a:gd name="T32" fmla="*/ 397 w 416"/>
              <a:gd name="T33" fmla="*/ 28 h 272"/>
              <a:gd name="T34" fmla="*/ 400 w 416"/>
              <a:gd name="T35" fmla="*/ 24 h 272"/>
              <a:gd name="T36" fmla="*/ 400 w 416"/>
              <a:gd name="T37" fmla="*/ 16 h 272"/>
              <a:gd name="T38" fmla="*/ 16 w 416"/>
              <a:gd name="T39" fmla="*/ 16 h 272"/>
              <a:gd name="T40" fmla="*/ 416 w 416"/>
              <a:gd name="T41" fmla="*/ 272 h 272"/>
              <a:gd name="T42" fmla="*/ 0 w 416"/>
              <a:gd name="T43" fmla="*/ 272 h 272"/>
              <a:gd name="T44" fmla="*/ 0 w 416"/>
              <a:gd name="T45" fmla="*/ 0 h 272"/>
              <a:gd name="T46" fmla="*/ 416 w 416"/>
              <a:gd name="T47" fmla="*/ 0 h 272"/>
              <a:gd name="T48" fmla="*/ 416 w 416"/>
              <a:gd name="T49" fmla="*/ 272 h 272"/>
              <a:gd name="T50" fmla="*/ 400 w 416"/>
              <a:gd name="T51" fmla="*/ 46 h 272"/>
              <a:gd name="T52" fmla="*/ 269 w 416"/>
              <a:gd name="T53" fmla="*/ 152 h 272"/>
              <a:gd name="T54" fmla="*/ 400 w 416"/>
              <a:gd name="T55" fmla="*/ 242 h 272"/>
              <a:gd name="T56" fmla="*/ 400 w 416"/>
              <a:gd name="T57" fmla="*/ 4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6" h="272">
                <a:moveTo>
                  <a:pt x="392" y="256"/>
                </a:moveTo>
                <a:cubicBezTo>
                  <a:pt x="256" y="162"/>
                  <a:pt x="256" y="162"/>
                  <a:pt x="256" y="162"/>
                </a:cubicBezTo>
                <a:cubicBezTo>
                  <a:pt x="228" y="185"/>
                  <a:pt x="228" y="185"/>
                  <a:pt x="228" y="185"/>
                </a:cubicBezTo>
                <a:cubicBezTo>
                  <a:pt x="216" y="194"/>
                  <a:pt x="200" y="194"/>
                  <a:pt x="188" y="185"/>
                </a:cubicBezTo>
                <a:cubicBezTo>
                  <a:pt x="159" y="162"/>
                  <a:pt x="159" y="162"/>
                  <a:pt x="159" y="162"/>
                </a:cubicBezTo>
                <a:cubicBezTo>
                  <a:pt x="24" y="256"/>
                  <a:pt x="24" y="256"/>
                  <a:pt x="24" y="256"/>
                </a:cubicBezTo>
                <a:lnTo>
                  <a:pt x="392" y="256"/>
                </a:lnTo>
                <a:close/>
                <a:moveTo>
                  <a:pt x="16" y="242"/>
                </a:moveTo>
                <a:cubicBezTo>
                  <a:pt x="146" y="152"/>
                  <a:pt x="146" y="152"/>
                  <a:pt x="146" y="152"/>
                </a:cubicBezTo>
                <a:cubicBezTo>
                  <a:pt x="16" y="46"/>
                  <a:pt x="16" y="46"/>
                  <a:pt x="16" y="46"/>
                </a:cubicBezTo>
                <a:lnTo>
                  <a:pt x="16" y="242"/>
                </a:lnTo>
                <a:close/>
                <a:moveTo>
                  <a:pt x="16" y="16"/>
                </a:moveTo>
                <a:cubicBezTo>
                  <a:pt x="16" y="23"/>
                  <a:pt x="16" y="23"/>
                  <a:pt x="16" y="23"/>
                </a:cubicBezTo>
                <a:cubicBezTo>
                  <a:pt x="16" y="25"/>
                  <a:pt x="16" y="26"/>
                  <a:pt x="18" y="28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04" y="177"/>
                  <a:pt x="212" y="177"/>
                  <a:pt x="218" y="172"/>
                </a:cubicBezTo>
                <a:cubicBezTo>
                  <a:pt x="397" y="28"/>
                  <a:pt x="397" y="28"/>
                  <a:pt x="397" y="28"/>
                </a:cubicBezTo>
                <a:cubicBezTo>
                  <a:pt x="398" y="27"/>
                  <a:pt x="399" y="26"/>
                  <a:pt x="400" y="24"/>
                </a:cubicBezTo>
                <a:cubicBezTo>
                  <a:pt x="400" y="16"/>
                  <a:pt x="400" y="16"/>
                  <a:pt x="400" y="16"/>
                </a:cubicBezTo>
                <a:lnTo>
                  <a:pt x="16" y="16"/>
                </a:lnTo>
                <a:close/>
                <a:moveTo>
                  <a:pt x="416" y="272"/>
                </a:moveTo>
                <a:cubicBezTo>
                  <a:pt x="0" y="272"/>
                  <a:pt x="0" y="272"/>
                  <a:pt x="0" y="272"/>
                </a:cubicBezTo>
                <a:cubicBezTo>
                  <a:pt x="0" y="0"/>
                  <a:pt x="0" y="0"/>
                  <a:pt x="0" y="0"/>
                </a:cubicBezTo>
                <a:cubicBezTo>
                  <a:pt x="416" y="0"/>
                  <a:pt x="416" y="0"/>
                  <a:pt x="416" y="0"/>
                </a:cubicBezTo>
                <a:cubicBezTo>
                  <a:pt x="416" y="91"/>
                  <a:pt x="416" y="181"/>
                  <a:pt x="416" y="272"/>
                </a:cubicBezTo>
                <a:close/>
                <a:moveTo>
                  <a:pt x="400" y="46"/>
                </a:moveTo>
                <a:cubicBezTo>
                  <a:pt x="269" y="152"/>
                  <a:pt x="269" y="152"/>
                  <a:pt x="269" y="152"/>
                </a:cubicBezTo>
                <a:cubicBezTo>
                  <a:pt x="400" y="242"/>
                  <a:pt x="400" y="242"/>
                  <a:pt x="400" y="242"/>
                </a:cubicBezTo>
                <a:lnTo>
                  <a:pt x="400" y="46"/>
                </a:lnTo>
                <a:close/>
              </a:path>
            </a:pathLst>
          </a:custGeom>
          <a:solidFill>
            <a:srgbClr val="00263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36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1" r="12037" b="12578"/>
          <a:stretch/>
        </p:blipFill>
        <p:spPr>
          <a:xfrm>
            <a:off x="5448641" y="1542974"/>
            <a:ext cx="930150" cy="1144800"/>
          </a:xfrm>
          <a:prstGeom prst="ellipse">
            <a:avLst/>
          </a:prstGeom>
          <a:ln w="19050" cap="rnd">
            <a:solidFill>
              <a:srgbClr val="007FB5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  <p:sp>
        <p:nvSpPr>
          <p:cNvPr id="3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2539" y="100584"/>
            <a:ext cx="4034631" cy="238760"/>
          </a:xfrm>
        </p:spPr>
        <p:txBody>
          <a:bodyPr wrap="square"/>
          <a:lstStyle>
            <a:lvl1pPr marL="0" indent="0">
              <a:spcBef>
                <a:spcPts val="0"/>
              </a:spcBef>
              <a:buNone/>
              <a:defRPr sz="1400" b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Optional Section Header</a:t>
            </a:r>
          </a:p>
        </p:txBody>
      </p:sp>
      <p:sp>
        <p:nvSpPr>
          <p:cNvPr id="42" name="Freeform 153"/>
          <p:cNvSpPr>
            <a:spLocks/>
          </p:cNvSpPr>
          <p:nvPr userDrawn="1"/>
        </p:nvSpPr>
        <p:spPr bwMode="auto">
          <a:xfrm>
            <a:off x="5457204" y="5372494"/>
            <a:ext cx="292656" cy="294872"/>
          </a:xfrm>
          <a:custGeom>
            <a:avLst/>
            <a:gdLst>
              <a:gd name="T0" fmla="*/ 138 w 138"/>
              <a:gd name="T1" fmla="*/ 16 h 113"/>
              <a:gd name="T2" fmla="*/ 125 w 138"/>
              <a:gd name="T3" fmla="*/ 30 h 113"/>
              <a:gd name="T4" fmla="*/ 125 w 138"/>
              <a:gd name="T5" fmla="*/ 33 h 113"/>
              <a:gd name="T6" fmla="*/ 117 w 138"/>
              <a:gd name="T7" fmla="*/ 66 h 113"/>
              <a:gd name="T8" fmla="*/ 45 w 138"/>
              <a:gd name="T9" fmla="*/ 113 h 113"/>
              <a:gd name="T10" fmla="*/ 8 w 138"/>
              <a:gd name="T11" fmla="*/ 104 h 113"/>
              <a:gd name="T12" fmla="*/ 1 w 138"/>
              <a:gd name="T13" fmla="*/ 100 h 113"/>
              <a:gd name="T14" fmla="*/ 0 w 138"/>
              <a:gd name="T15" fmla="*/ 98 h 113"/>
              <a:gd name="T16" fmla="*/ 3 w 138"/>
              <a:gd name="T17" fmla="*/ 96 h 113"/>
              <a:gd name="T18" fmla="*/ 9 w 138"/>
              <a:gd name="T19" fmla="*/ 96 h 113"/>
              <a:gd name="T20" fmla="*/ 37 w 138"/>
              <a:gd name="T21" fmla="*/ 88 h 113"/>
              <a:gd name="T22" fmla="*/ 15 w 138"/>
              <a:gd name="T23" fmla="*/ 68 h 113"/>
              <a:gd name="T24" fmla="*/ 15 w 138"/>
              <a:gd name="T25" fmla="*/ 68 h 113"/>
              <a:gd name="T26" fmla="*/ 17 w 138"/>
              <a:gd name="T27" fmla="*/ 65 h 113"/>
              <a:gd name="T28" fmla="*/ 19 w 138"/>
              <a:gd name="T29" fmla="*/ 66 h 113"/>
              <a:gd name="T30" fmla="*/ 5 w 138"/>
              <a:gd name="T31" fmla="*/ 40 h 113"/>
              <a:gd name="T32" fmla="*/ 8 w 138"/>
              <a:gd name="T33" fmla="*/ 38 h 113"/>
              <a:gd name="T34" fmla="*/ 13 w 138"/>
              <a:gd name="T35" fmla="*/ 40 h 113"/>
              <a:gd name="T36" fmla="*/ 6 w 138"/>
              <a:gd name="T37" fmla="*/ 21 h 113"/>
              <a:gd name="T38" fmla="*/ 10 w 138"/>
              <a:gd name="T39" fmla="*/ 6 h 113"/>
              <a:gd name="T40" fmla="*/ 12 w 138"/>
              <a:gd name="T41" fmla="*/ 5 h 113"/>
              <a:gd name="T42" fmla="*/ 14 w 138"/>
              <a:gd name="T43" fmla="*/ 6 h 113"/>
              <a:gd name="T44" fmla="*/ 22 w 138"/>
              <a:gd name="T45" fmla="*/ 14 h 113"/>
              <a:gd name="T46" fmla="*/ 65 w 138"/>
              <a:gd name="T47" fmla="*/ 33 h 113"/>
              <a:gd name="T48" fmla="*/ 65 w 138"/>
              <a:gd name="T49" fmla="*/ 29 h 113"/>
              <a:gd name="T50" fmla="*/ 95 w 138"/>
              <a:gd name="T51" fmla="*/ 0 h 113"/>
              <a:gd name="T52" fmla="*/ 116 w 138"/>
              <a:gd name="T53" fmla="*/ 8 h 113"/>
              <a:gd name="T54" fmla="*/ 131 w 138"/>
              <a:gd name="T55" fmla="*/ 2 h 113"/>
              <a:gd name="T56" fmla="*/ 132 w 138"/>
              <a:gd name="T57" fmla="*/ 2 h 113"/>
              <a:gd name="T58" fmla="*/ 135 w 138"/>
              <a:gd name="T59" fmla="*/ 4 h 113"/>
              <a:gd name="T60" fmla="*/ 129 w 138"/>
              <a:gd name="T61" fmla="*/ 15 h 113"/>
              <a:gd name="T62" fmla="*/ 136 w 138"/>
              <a:gd name="T63" fmla="*/ 12 h 113"/>
              <a:gd name="T64" fmla="*/ 138 w 138"/>
              <a:gd name="T65" fmla="*/ 15 h 113"/>
              <a:gd name="T66" fmla="*/ 138 w 138"/>
              <a:gd name="T67" fmla="*/ 1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8" h="113">
                <a:moveTo>
                  <a:pt x="138" y="16"/>
                </a:moveTo>
                <a:cubicBezTo>
                  <a:pt x="135" y="21"/>
                  <a:pt x="130" y="26"/>
                  <a:pt x="125" y="30"/>
                </a:cubicBezTo>
                <a:cubicBezTo>
                  <a:pt x="125" y="33"/>
                  <a:pt x="125" y="33"/>
                  <a:pt x="125" y="33"/>
                </a:cubicBezTo>
                <a:cubicBezTo>
                  <a:pt x="125" y="44"/>
                  <a:pt x="122" y="56"/>
                  <a:pt x="117" y="66"/>
                </a:cubicBezTo>
                <a:cubicBezTo>
                  <a:pt x="104" y="96"/>
                  <a:pt x="77" y="113"/>
                  <a:pt x="45" y="113"/>
                </a:cubicBezTo>
                <a:cubicBezTo>
                  <a:pt x="32" y="113"/>
                  <a:pt x="19" y="110"/>
                  <a:pt x="8" y="104"/>
                </a:cubicBezTo>
                <a:cubicBezTo>
                  <a:pt x="6" y="103"/>
                  <a:pt x="3" y="101"/>
                  <a:pt x="1" y="100"/>
                </a:cubicBezTo>
                <a:cubicBezTo>
                  <a:pt x="1" y="100"/>
                  <a:pt x="0" y="99"/>
                  <a:pt x="0" y="98"/>
                </a:cubicBezTo>
                <a:cubicBezTo>
                  <a:pt x="0" y="97"/>
                  <a:pt x="1" y="96"/>
                  <a:pt x="3" y="96"/>
                </a:cubicBezTo>
                <a:cubicBezTo>
                  <a:pt x="5" y="96"/>
                  <a:pt x="7" y="96"/>
                  <a:pt x="9" y="96"/>
                </a:cubicBezTo>
                <a:cubicBezTo>
                  <a:pt x="19" y="96"/>
                  <a:pt x="28" y="93"/>
                  <a:pt x="37" y="88"/>
                </a:cubicBezTo>
                <a:cubicBezTo>
                  <a:pt x="27" y="86"/>
                  <a:pt x="18" y="7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7"/>
                  <a:pt x="16" y="65"/>
                  <a:pt x="17" y="65"/>
                </a:cubicBezTo>
                <a:cubicBezTo>
                  <a:pt x="18" y="65"/>
                  <a:pt x="19" y="66"/>
                  <a:pt x="19" y="66"/>
                </a:cubicBezTo>
                <a:cubicBezTo>
                  <a:pt x="11" y="60"/>
                  <a:pt x="5" y="51"/>
                  <a:pt x="5" y="40"/>
                </a:cubicBezTo>
                <a:cubicBezTo>
                  <a:pt x="5" y="39"/>
                  <a:pt x="6" y="38"/>
                  <a:pt x="8" y="38"/>
                </a:cubicBezTo>
                <a:cubicBezTo>
                  <a:pt x="9" y="38"/>
                  <a:pt x="11" y="39"/>
                  <a:pt x="13" y="40"/>
                </a:cubicBezTo>
                <a:cubicBezTo>
                  <a:pt x="8" y="34"/>
                  <a:pt x="6" y="28"/>
                  <a:pt x="6" y="21"/>
                </a:cubicBezTo>
                <a:cubicBezTo>
                  <a:pt x="6" y="16"/>
                  <a:pt x="7" y="10"/>
                  <a:pt x="10" y="6"/>
                </a:cubicBezTo>
                <a:cubicBezTo>
                  <a:pt x="10" y="5"/>
                  <a:pt x="11" y="5"/>
                  <a:pt x="12" y="5"/>
                </a:cubicBezTo>
                <a:cubicBezTo>
                  <a:pt x="13" y="5"/>
                  <a:pt x="13" y="5"/>
                  <a:pt x="14" y="6"/>
                </a:cubicBezTo>
                <a:cubicBezTo>
                  <a:pt x="16" y="8"/>
                  <a:pt x="19" y="11"/>
                  <a:pt x="22" y="14"/>
                </a:cubicBezTo>
                <a:cubicBezTo>
                  <a:pt x="34" y="25"/>
                  <a:pt x="49" y="32"/>
                  <a:pt x="65" y="33"/>
                </a:cubicBezTo>
                <a:cubicBezTo>
                  <a:pt x="65" y="32"/>
                  <a:pt x="65" y="31"/>
                  <a:pt x="65" y="29"/>
                </a:cubicBezTo>
                <a:cubicBezTo>
                  <a:pt x="65" y="13"/>
                  <a:pt x="79" y="0"/>
                  <a:pt x="95" y="0"/>
                </a:cubicBezTo>
                <a:cubicBezTo>
                  <a:pt x="103" y="0"/>
                  <a:pt x="110" y="3"/>
                  <a:pt x="116" y="8"/>
                </a:cubicBezTo>
                <a:cubicBezTo>
                  <a:pt x="121" y="7"/>
                  <a:pt x="126" y="5"/>
                  <a:pt x="131" y="2"/>
                </a:cubicBezTo>
                <a:cubicBezTo>
                  <a:pt x="131" y="2"/>
                  <a:pt x="132" y="2"/>
                  <a:pt x="132" y="2"/>
                </a:cubicBezTo>
                <a:cubicBezTo>
                  <a:pt x="134" y="2"/>
                  <a:pt x="135" y="3"/>
                  <a:pt x="135" y="4"/>
                </a:cubicBezTo>
                <a:cubicBezTo>
                  <a:pt x="135" y="7"/>
                  <a:pt x="131" y="13"/>
                  <a:pt x="129" y="15"/>
                </a:cubicBezTo>
                <a:cubicBezTo>
                  <a:pt x="130" y="15"/>
                  <a:pt x="135" y="12"/>
                  <a:pt x="136" y="12"/>
                </a:cubicBezTo>
                <a:cubicBezTo>
                  <a:pt x="137" y="12"/>
                  <a:pt x="138" y="14"/>
                  <a:pt x="138" y="15"/>
                </a:cubicBezTo>
                <a:cubicBezTo>
                  <a:pt x="138" y="15"/>
                  <a:pt x="138" y="16"/>
                  <a:pt x="138" y="16"/>
                </a:cubicBezTo>
                <a:close/>
              </a:path>
            </a:pathLst>
          </a:custGeom>
          <a:noFill/>
          <a:ln w="19050">
            <a:solidFill>
              <a:srgbClr val="00263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46" name="Freeform 46"/>
          <p:cNvSpPr>
            <a:spLocks noEditPoints="1"/>
          </p:cNvSpPr>
          <p:nvPr userDrawn="1"/>
        </p:nvSpPr>
        <p:spPr bwMode="auto">
          <a:xfrm>
            <a:off x="5457205" y="3681738"/>
            <a:ext cx="293510" cy="416308"/>
          </a:xfrm>
          <a:custGeom>
            <a:avLst/>
            <a:gdLst>
              <a:gd name="T0" fmla="*/ 104 w 322"/>
              <a:gd name="T1" fmla="*/ 261 h 371"/>
              <a:gd name="T2" fmla="*/ 96 w 322"/>
              <a:gd name="T3" fmla="*/ 250 h 371"/>
              <a:gd name="T4" fmla="*/ 81 w 322"/>
              <a:gd name="T5" fmla="*/ 244 h 371"/>
              <a:gd name="T6" fmla="*/ 21 w 322"/>
              <a:gd name="T7" fmla="*/ 296 h 371"/>
              <a:gd name="T8" fmla="*/ 21 w 322"/>
              <a:gd name="T9" fmla="*/ 310 h 371"/>
              <a:gd name="T10" fmla="*/ 30 w 322"/>
              <a:gd name="T11" fmla="*/ 322 h 371"/>
              <a:gd name="T12" fmla="*/ 62 w 322"/>
              <a:gd name="T13" fmla="*/ 346 h 371"/>
              <a:gd name="T14" fmla="*/ 95 w 322"/>
              <a:gd name="T15" fmla="*/ 353 h 371"/>
              <a:gd name="T16" fmla="*/ 110 w 322"/>
              <a:gd name="T17" fmla="*/ 347 h 371"/>
              <a:gd name="T18" fmla="*/ 224 w 322"/>
              <a:gd name="T19" fmla="*/ 240 h 371"/>
              <a:gd name="T20" fmla="*/ 303 w 322"/>
              <a:gd name="T21" fmla="*/ 105 h 371"/>
              <a:gd name="T22" fmla="*/ 306 w 322"/>
              <a:gd name="T23" fmla="*/ 88 h 371"/>
              <a:gd name="T24" fmla="*/ 294 w 322"/>
              <a:gd name="T25" fmla="*/ 56 h 371"/>
              <a:gd name="T26" fmla="*/ 264 w 322"/>
              <a:gd name="T27" fmla="*/ 27 h 371"/>
              <a:gd name="T28" fmla="*/ 252 w 322"/>
              <a:gd name="T29" fmla="*/ 21 h 371"/>
              <a:gd name="T30" fmla="*/ 239 w 322"/>
              <a:gd name="T31" fmla="*/ 23 h 371"/>
              <a:gd name="T32" fmla="*/ 201 w 322"/>
              <a:gd name="T33" fmla="*/ 93 h 371"/>
              <a:gd name="T34" fmla="*/ 201 w 322"/>
              <a:gd name="T35" fmla="*/ 99 h 371"/>
              <a:gd name="T36" fmla="*/ 210 w 322"/>
              <a:gd name="T37" fmla="*/ 108 h 371"/>
              <a:gd name="T38" fmla="*/ 221 w 322"/>
              <a:gd name="T39" fmla="*/ 115 h 371"/>
              <a:gd name="T40" fmla="*/ 239 w 322"/>
              <a:gd name="T41" fmla="*/ 149 h 371"/>
              <a:gd name="T42" fmla="*/ 202 w 322"/>
              <a:gd name="T43" fmla="*/ 220 h 371"/>
              <a:gd name="T44" fmla="*/ 141 w 322"/>
              <a:gd name="T45" fmla="*/ 272 h 371"/>
              <a:gd name="T46" fmla="*/ 121 w 322"/>
              <a:gd name="T47" fmla="*/ 273 h 371"/>
              <a:gd name="T48" fmla="*/ 104 w 322"/>
              <a:gd name="T49" fmla="*/ 261 h 371"/>
              <a:gd name="T50" fmla="*/ 116 w 322"/>
              <a:gd name="T51" fmla="*/ 251 h 371"/>
              <a:gd name="T52" fmla="*/ 134 w 322"/>
              <a:gd name="T53" fmla="*/ 257 h 371"/>
              <a:gd name="T54" fmla="*/ 189 w 322"/>
              <a:gd name="T55" fmla="*/ 210 h 371"/>
              <a:gd name="T56" fmla="*/ 223 w 322"/>
              <a:gd name="T57" fmla="*/ 146 h 371"/>
              <a:gd name="T58" fmla="*/ 214 w 322"/>
              <a:gd name="T59" fmla="*/ 129 h 371"/>
              <a:gd name="T60" fmla="*/ 202 w 322"/>
              <a:gd name="T61" fmla="*/ 122 h 371"/>
              <a:gd name="T62" fmla="*/ 187 w 322"/>
              <a:gd name="T63" fmla="*/ 106 h 371"/>
              <a:gd name="T64" fmla="*/ 187 w 322"/>
              <a:gd name="T65" fmla="*/ 86 h 371"/>
              <a:gd name="T66" fmla="*/ 225 w 322"/>
              <a:gd name="T67" fmla="*/ 16 h 371"/>
              <a:gd name="T68" fmla="*/ 259 w 322"/>
              <a:gd name="T69" fmla="*/ 7 h 371"/>
              <a:gd name="T70" fmla="*/ 272 w 322"/>
              <a:gd name="T71" fmla="*/ 13 h 371"/>
              <a:gd name="T72" fmla="*/ 307 w 322"/>
              <a:gd name="T73" fmla="*/ 47 h 371"/>
              <a:gd name="T74" fmla="*/ 322 w 322"/>
              <a:gd name="T75" fmla="*/ 88 h 371"/>
              <a:gd name="T76" fmla="*/ 318 w 322"/>
              <a:gd name="T77" fmla="*/ 111 h 371"/>
              <a:gd name="T78" fmla="*/ 236 w 322"/>
              <a:gd name="T79" fmla="*/ 250 h 371"/>
              <a:gd name="T80" fmla="*/ 119 w 322"/>
              <a:gd name="T81" fmla="*/ 360 h 371"/>
              <a:gd name="T82" fmla="*/ 98 w 322"/>
              <a:gd name="T83" fmla="*/ 368 h 371"/>
              <a:gd name="T84" fmla="*/ 56 w 322"/>
              <a:gd name="T85" fmla="*/ 361 h 371"/>
              <a:gd name="T86" fmla="*/ 17 w 322"/>
              <a:gd name="T87" fmla="*/ 331 h 371"/>
              <a:gd name="T88" fmla="*/ 8 w 322"/>
              <a:gd name="T89" fmla="*/ 320 h 371"/>
              <a:gd name="T90" fmla="*/ 11 w 322"/>
              <a:gd name="T91" fmla="*/ 284 h 371"/>
              <a:gd name="T92" fmla="*/ 71 w 322"/>
              <a:gd name="T93" fmla="*/ 231 h 371"/>
              <a:gd name="T94" fmla="*/ 107 w 322"/>
              <a:gd name="T95" fmla="*/ 239 h 371"/>
              <a:gd name="T96" fmla="*/ 116 w 322"/>
              <a:gd name="T97" fmla="*/ 25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2" h="371">
                <a:moveTo>
                  <a:pt x="104" y="261"/>
                </a:moveTo>
                <a:cubicBezTo>
                  <a:pt x="96" y="250"/>
                  <a:pt x="96" y="250"/>
                  <a:pt x="96" y="250"/>
                </a:cubicBezTo>
                <a:cubicBezTo>
                  <a:pt x="93" y="247"/>
                  <a:pt x="84" y="240"/>
                  <a:pt x="81" y="244"/>
                </a:cubicBezTo>
                <a:cubicBezTo>
                  <a:pt x="21" y="296"/>
                  <a:pt x="21" y="296"/>
                  <a:pt x="21" y="296"/>
                </a:cubicBezTo>
                <a:cubicBezTo>
                  <a:pt x="17" y="300"/>
                  <a:pt x="18" y="306"/>
                  <a:pt x="21" y="310"/>
                </a:cubicBezTo>
                <a:cubicBezTo>
                  <a:pt x="30" y="322"/>
                  <a:pt x="30" y="322"/>
                  <a:pt x="30" y="322"/>
                </a:cubicBezTo>
                <a:cubicBezTo>
                  <a:pt x="38" y="331"/>
                  <a:pt x="49" y="341"/>
                  <a:pt x="62" y="346"/>
                </a:cubicBezTo>
                <a:cubicBezTo>
                  <a:pt x="74" y="352"/>
                  <a:pt x="85" y="354"/>
                  <a:pt x="95" y="353"/>
                </a:cubicBezTo>
                <a:cubicBezTo>
                  <a:pt x="101" y="352"/>
                  <a:pt x="106" y="350"/>
                  <a:pt x="110" y="347"/>
                </a:cubicBezTo>
                <a:cubicBezTo>
                  <a:pt x="149" y="322"/>
                  <a:pt x="189" y="284"/>
                  <a:pt x="224" y="240"/>
                </a:cubicBezTo>
                <a:cubicBezTo>
                  <a:pt x="258" y="197"/>
                  <a:pt x="287" y="149"/>
                  <a:pt x="303" y="105"/>
                </a:cubicBezTo>
                <a:cubicBezTo>
                  <a:pt x="305" y="100"/>
                  <a:pt x="306" y="94"/>
                  <a:pt x="306" y="88"/>
                </a:cubicBezTo>
                <a:cubicBezTo>
                  <a:pt x="306" y="78"/>
                  <a:pt x="301" y="66"/>
                  <a:pt x="294" y="56"/>
                </a:cubicBezTo>
                <a:cubicBezTo>
                  <a:pt x="286" y="44"/>
                  <a:pt x="275" y="33"/>
                  <a:pt x="264" y="27"/>
                </a:cubicBezTo>
                <a:cubicBezTo>
                  <a:pt x="252" y="21"/>
                  <a:pt x="252" y="21"/>
                  <a:pt x="252" y="21"/>
                </a:cubicBezTo>
                <a:cubicBezTo>
                  <a:pt x="247" y="18"/>
                  <a:pt x="241" y="18"/>
                  <a:pt x="239" y="23"/>
                </a:cubicBezTo>
                <a:cubicBezTo>
                  <a:pt x="201" y="93"/>
                  <a:pt x="201" y="93"/>
                  <a:pt x="201" y="93"/>
                </a:cubicBezTo>
                <a:cubicBezTo>
                  <a:pt x="200" y="95"/>
                  <a:pt x="200" y="97"/>
                  <a:pt x="201" y="99"/>
                </a:cubicBezTo>
                <a:cubicBezTo>
                  <a:pt x="203" y="103"/>
                  <a:pt x="206" y="106"/>
                  <a:pt x="210" y="108"/>
                </a:cubicBezTo>
                <a:cubicBezTo>
                  <a:pt x="221" y="115"/>
                  <a:pt x="221" y="115"/>
                  <a:pt x="221" y="115"/>
                </a:cubicBezTo>
                <a:cubicBezTo>
                  <a:pt x="233" y="121"/>
                  <a:pt x="242" y="135"/>
                  <a:pt x="239" y="149"/>
                </a:cubicBezTo>
                <a:cubicBezTo>
                  <a:pt x="234" y="172"/>
                  <a:pt x="220" y="197"/>
                  <a:pt x="202" y="220"/>
                </a:cubicBezTo>
                <a:cubicBezTo>
                  <a:pt x="184" y="243"/>
                  <a:pt x="161" y="262"/>
                  <a:pt x="141" y="272"/>
                </a:cubicBezTo>
                <a:cubicBezTo>
                  <a:pt x="134" y="275"/>
                  <a:pt x="127" y="275"/>
                  <a:pt x="121" y="273"/>
                </a:cubicBezTo>
                <a:cubicBezTo>
                  <a:pt x="114" y="271"/>
                  <a:pt x="108" y="267"/>
                  <a:pt x="104" y="261"/>
                </a:cubicBezTo>
                <a:close/>
                <a:moveTo>
                  <a:pt x="116" y="251"/>
                </a:moveTo>
                <a:cubicBezTo>
                  <a:pt x="120" y="256"/>
                  <a:pt x="128" y="260"/>
                  <a:pt x="134" y="257"/>
                </a:cubicBezTo>
                <a:cubicBezTo>
                  <a:pt x="152" y="249"/>
                  <a:pt x="173" y="231"/>
                  <a:pt x="189" y="210"/>
                </a:cubicBezTo>
                <a:cubicBezTo>
                  <a:pt x="206" y="189"/>
                  <a:pt x="219" y="166"/>
                  <a:pt x="223" y="146"/>
                </a:cubicBezTo>
                <a:cubicBezTo>
                  <a:pt x="224" y="139"/>
                  <a:pt x="220" y="132"/>
                  <a:pt x="214" y="129"/>
                </a:cubicBezTo>
                <a:cubicBezTo>
                  <a:pt x="202" y="122"/>
                  <a:pt x="202" y="122"/>
                  <a:pt x="202" y="122"/>
                </a:cubicBezTo>
                <a:cubicBezTo>
                  <a:pt x="196" y="119"/>
                  <a:pt x="190" y="113"/>
                  <a:pt x="187" y="106"/>
                </a:cubicBezTo>
                <a:cubicBezTo>
                  <a:pt x="184" y="100"/>
                  <a:pt x="183" y="93"/>
                  <a:pt x="187" y="86"/>
                </a:cubicBezTo>
                <a:cubicBezTo>
                  <a:pt x="225" y="16"/>
                  <a:pt x="225" y="16"/>
                  <a:pt x="225" y="16"/>
                </a:cubicBezTo>
                <a:cubicBezTo>
                  <a:pt x="232" y="3"/>
                  <a:pt x="246" y="0"/>
                  <a:pt x="259" y="7"/>
                </a:cubicBezTo>
                <a:cubicBezTo>
                  <a:pt x="272" y="13"/>
                  <a:pt x="272" y="13"/>
                  <a:pt x="272" y="13"/>
                </a:cubicBezTo>
                <a:cubicBezTo>
                  <a:pt x="285" y="21"/>
                  <a:pt x="298" y="33"/>
                  <a:pt x="307" y="47"/>
                </a:cubicBezTo>
                <a:cubicBezTo>
                  <a:pt x="316" y="60"/>
                  <a:pt x="322" y="74"/>
                  <a:pt x="322" y="88"/>
                </a:cubicBezTo>
                <a:cubicBezTo>
                  <a:pt x="322" y="96"/>
                  <a:pt x="321" y="103"/>
                  <a:pt x="318" y="111"/>
                </a:cubicBezTo>
                <a:cubicBezTo>
                  <a:pt x="302" y="156"/>
                  <a:pt x="272" y="206"/>
                  <a:pt x="236" y="250"/>
                </a:cubicBezTo>
                <a:cubicBezTo>
                  <a:pt x="201" y="295"/>
                  <a:pt x="159" y="335"/>
                  <a:pt x="119" y="360"/>
                </a:cubicBezTo>
                <a:cubicBezTo>
                  <a:pt x="113" y="364"/>
                  <a:pt x="106" y="367"/>
                  <a:pt x="98" y="368"/>
                </a:cubicBezTo>
                <a:cubicBezTo>
                  <a:pt x="85" y="371"/>
                  <a:pt x="70" y="367"/>
                  <a:pt x="56" y="361"/>
                </a:cubicBezTo>
                <a:cubicBezTo>
                  <a:pt x="41" y="354"/>
                  <a:pt x="27" y="343"/>
                  <a:pt x="17" y="331"/>
                </a:cubicBezTo>
                <a:cubicBezTo>
                  <a:pt x="8" y="320"/>
                  <a:pt x="8" y="320"/>
                  <a:pt x="8" y="320"/>
                </a:cubicBezTo>
                <a:cubicBezTo>
                  <a:pt x="0" y="309"/>
                  <a:pt x="0" y="293"/>
                  <a:pt x="11" y="284"/>
                </a:cubicBezTo>
                <a:cubicBezTo>
                  <a:pt x="16" y="279"/>
                  <a:pt x="71" y="231"/>
                  <a:pt x="71" y="231"/>
                </a:cubicBezTo>
                <a:cubicBezTo>
                  <a:pt x="82" y="222"/>
                  <a:pt x="99" y="229"/>
                  <a:pt x="107" y="239"/>
                </a:cubicBezTo>
                <a:cubicBezTo>
                  <a:pt x="110" y="243"/>
                  <a:pt x="113" y="247"/>
                  <a:pt x="116" y="251"/>
                </a:cubicBezTo>
                <a:close/>
              </a:path>
            </a:pathLst>
          </a:custGeom>
          <a:solidFill>
            <a:srgbClr val="0026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47" name="Freeform 47"/>
          <p:cNvSpPr>
            <a:spLocks noEditPoints="1"/>
          </p:cNvSpPr>
          <p:nvPr userDrawn="1"/>
        </p:nvSpPr>
        <p:spPr bwMode="auto">
          <a:xfrm>
            <a:off x="5457204" y="4495794"/>
            <a:ext cx="248233" cy="449739"/>
          </a:xfrm>
          <a:custGeom>
            <a:avLst/>
            <a:gdLst>
              <a:gd name="T0" fmla="*/ 120 w 288"/>
              <a:gd name="T1" fmla="*/ 48 h 424"/>
              <a:gd name="T2" fmla="*/ 112 w 288"/>
              <a:gd name="T3" fmla="*/ 40 h 424"/>
              <a:gd name="T4" fmla="*/ 120 w 288"/>
              <a:gd name="T5" fmla="*/ 32 h 424"/>
              <a:gd name="T6" fmla="*/ 168 w 288"/>
              <a:gd name="T7" fmla="*/ 32 h 424"/>
              <a:gd name="T8" fmla="*/ 176 w 288"/>
              <a:gd name="T9" fmla="*/ 40 h 424"/>
              <a:gd name="T10" fmla="*/ 168 w 288"/>
              <a:gd name="T11" fmla="*/ 48 h 424"/>
              <a:gd name="T12" fmla="*/ 120 w 288"/>
              <a:gd name="T13" fmla="*/ 48 h 424"/>
              <a:gd name="T14" fmla="*/ 144 w 288"/>
              <a:gd name="T15" fmla="*/ 352 h 424"/>
              <a:gd name="T16" fmla="*/ 168 w 288"/>
              <a:gd name="T17" fmla="*/ 376 h 424"/>
              <a:gd name="T18" fmla="*/ 144 w 288"/>
              <a:gd name="T19" fmla="*/ 400 h 424"/>
              <a:gd name="T20" fmla="*/ 120 w 288"/>
              <a:gd name="T21" fmla="*/ 376 h 424"/>
              <a:gd name="T22" fmla="*/ 144 w 288"/>
              <a:gd name="T23" fmla="*/ 352 h 424"/>
              <a:gd name="T24" fmla="*/ 144 w 288"/>
              <a:gd name="T25" fmla="*/ 368 h 424"/>
              <a:gd name="T26" fmla="*/ 136 w 288"/>
              <a:gd name="T27" fmla="*/ 376 h 424"/>
              <a:gd name="T28" fmla="*/ 144 w 288"/>
              <a:gd name="T29" fmla="*/ 384 h 424"/>
              <a:gd name="T30" fmla="*/ 152 w 288"/>
              <a:gd name="T31" fmla="*/ 376 h 424"/>
              <a:gd name="T32" fmla="*/ 144 w 288"/>
              <a:gd name="T33" fmla="*/ 368 h 424"/>
              <a:gd name="T34" fmla="*/ 256 w 288"/>
              <a:gd name="T35" fmla="*/ 64 h 424"/>
              <a:gd name="T36" fmla="*/ 256 w 288"/>
              <a:gd name="T37" fmla="*/ 344 h 424"/>
              <a:gd name="T38" fmla="*/ 32 w 288"/>
              <a:gd name="T39" fmla="*/ 344 h 424"/>
              <a:gd name="T40" fmla="*/ 32 w 288"/>
              <a:gd name="T41" fmla="*/ 64 h 424"/>
              <a:gd name="T42" fmla="*/ 256 w 288"/>
              <a:gd name="T43" fmla="*/ 64 h 424"/>
              <a:gd name="T44" fmla="*/ 240 w 288"/>
              <a:gd name="T45" fmla="*/ 80 h 424"/>
              <a:gd name="T46" fmla="*/ 48 w 288"/>
              <a:gd name="T47" fmla="*/ 80 h 424"/>
              <a:gd name="T48" fmla="*/ 48 w 288"/>
              <a:gd name="T49" fmla="*/ 328 h 424"/>
              <a:gd name="T50" fmla="*/ 240 w 288"/>
              <a:gd name="T51" fmla="*/ 328 h 424"/>
              <a:gd name="T52" fmla="*/ 240 w 288"/>
              <a:gd name="T53" fmla="*/ 80 h 424"/>
              <a:gd name="T54" fmla="*/ 40 w 288"/>
              <a:gd name="T55" fmla="*/ 0 h 424"/>
              <a:gd name="T56" fmla="*/ 248 w 288"/>
              <a:gd name="T57" fmla="*/ 0 h 424"/>
              <a:gd name="T58" fmla="*/ 288 w 288"/>
              <a:gd name="T59" fmla="*/ 40 h 424"/>
              <a:gd name="T60" fmla="*/ 288 w 288"/>
              <a:gd name="T61" fmla="*/ 384 h 424"/>
              <a:gd name="T62" fmla="*/ 248 w 288"/>
              <a:gd name="T63" fmla="*/ 424 h 424"/>
              <a:gd name="T64" fmla="*/ 40 w 288"/>
              <a:gd name="T65" fmla="*/ 424 h 424"/>
              <a:gd name="T66" fmla="*/ 0 w 288"/>
              <a:gd name="T67" fmla="*/ 384 h 424"/>
              <a:gd name="T68" fmla="*/ 0 w 288"/>
              <a:gd name="T69" fmla="*/ 40 h 424"/>
              <a:gd name="T70" fmla="*/ 40 w 288"/>
              <a:gd name="T71" fmla="*/ 0 h 424"/>
              <a:gd name="T72" fmla="*/ 248 w 288"/>
              <a:gd name="T73" fmla="*/ 16 h 424"/>
              <a:gd name="T74" fmla="*/ 40 w 288"/>
              <a:gd name="T75" fmla="*/ 16 h 424"/>
              <a:gd name="T76" fmla="*/ 16 w 288"/>
              <a:gd name="T77" fmla="*/ 40 h 424"/>
              <a:gd name="T78" fmla="*/ 16 w 288"/>
              <a:gd name="T79" fmla="*/ 384 h 424"/>
              <a:gd name="T80" fmla="*/ 40 w 288"/>
              <a:gd name="T81" fmla="*/ 408 h 424"/>
              <a:gd name="T82" fmla="*/ 248 w 288"/>
              <a:gd name="T83" fmla="*/ 408 h 424"/>
              <a:gd name="T84" fmla="*/ 272 w 288"/>
              <a:gd name="T85" fmla="*/ 384 h 424"/>
              <a:gd name="T86" fmla="*/ 272 w 288"/>
              <a:gd name="T87" fmla="*/ 40 h 424"/>
              <a:gd name="T88" fmla="*/ 248 w 288"/>
              <a:gd name="T89" fmla="*/ 16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424">
                <a:moveTo>
                  <a:pt x="120" y="48"/>
                </a:moveTo>
                <a:cubicBezTo>
                  <a:pt x="116" y="48"/>
                  <a:pt x="112" y="44"/>
                  <a:pt x="112" y="40"/>
                </a:cubicBezTo>
                <a:cubicBezTo>
                  <a:pt x="112" y="36"/>
                  <a:pt x="116" y="32"/>
                  <a:pt x="12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36"/>
                  <a:pt x="176" y="40"/>
                </a:cubicBezTo>
                <a:cubicBezTo>
                  <a:pt x="176" y="44"/>
                  <a:pt x="172" y="48"/>
                  <a:pt x="168" y="48"/>
                </a:cubicBezTo>
                <a:lnTo>
                  <a:pt x="120" y="48"/>
                </a:lnTo>
                <a:close/>
                <a:moveTo>
                  <a:pt x="144" y="352"/>
                </a:moveTo>
                <a:cubicBezTo>
                  <a:pt x="157" y="352"/>
                  <a:pt x="168" y="363"/>
                  <a:pt x="168" y="376"/>
                </a:cubicBezTo>
                <a:cubicBezTo>
                  <a:pt x="168" y="389"/>
                  <a:pt x="157" y="400"/>
                  <a:pt x="144" y="400"/>
                </a:cubicBezTo>
                <a:cubicBezTo>
                  <a:pt x="131" y="400"/>
                  <a:pt x="120" y="389"/>
                  <a:pt x="120" y="376"/>
                </a:cubicBezTo>
                <a:cubicBezTo>
                  <a:pt x="120" y="363"/>
                  <a:pt x="131" y="352"/>
                  <a:pt x="144" y="352"/>
                </a:cubicBezTo>
                <a:close/>
                <a:moveTo>
                  <a:pt x="144" y="368"/>
                </a:moveTo>
                <a:cubicBezTo>
                  <a:pt x="140" y="368"/>
                  <a:pt x="136" y="371"/>
                  <a:pt x="136" y="376"/>
                </a:cubicBezTo>
                <a:cubicBezTo>
                  <a:pt x="136" y="380"/>
                  <a:pt x="140" y="384"/>
                  <a:pt x="144" y="384"/>
                </a:cubicBezTo>
                <a:cubicBezTo>
                  <a:pt x="149" y="384"/>
                  <a:pt x="152" y="380"/>
                  <a:pt x="152" y="376"/>
                </a:cubicBezTo>
                <a:cubicBezTo>
                  <a:pt x="152" y="371"/>
                  <a:pt x="149" y="368"/>
                  <a:pt x="144" y="368"/>
                </a:cubicBezTo>
                <a:close/>
                <a:moveTo>
                  <a:pt x="256" y="64"/>
                </a:moveTo>
                <a:cubicBezTo>
                  <a:pt x="256" y="344"/>
                  <a:pt x="256" y="344"/>
                  <a:pt x="256" y="344"/>
                </a:cubicBezTo>
                <a:cubicBezTo>
                  <a:pt x="32" y="344"/>
                  <a:pt x="32" y="344"/>
                  <a:pt x="32" y="344"/>
                </a:cubicBezTo>
                <a:cubicBezTo>
                  <a:pt x="32" y="64"/>
                  <a:pt x="32" y="64"/>
                  <a:pt x="32" y="64"/>
                </a:cubicBezTo>
                <a:lnTo>
                  <a:pt x="256" y="64"/>
                </a:lnTo>
                <a:close/>
                <a:moveTo>
                  <a:pt x="240" y="80"/>
                </a:moveTo>
                <a:cubicBezTo>
                  <a:pt x="48" y="80"/>
                  <a:pt x="48" y="80"/>
                  <a:pt x="48" y="80"/>
                </a:cubicBezTo>
                <a:cubicBezTo>
                  <a:pt x="48" y="328"/>
                  <a:pt x="48" y="328"/>
                  <a:pt x="48" y="328"/>
                </a:cubicBezTo>
                <a:cubicBezTo>
                  <a:pt x="240" y="328"/>
                  <a:pt x="240" y="328"/>
                  <a:pt x="240" y="328"/>
                </a:cubicBezTo>
                <a:lnTo>
                  <a:pt x="240" y="80"/>
                </a:lnTo>
                <a:close/>
                <a:moveTo>
                  <a:pt x="40" y="0"/>
                </a:moveTo>
                <a:cubicBezTo>
                  <a:pt x="248" y="0"/>
                  <a:pt x="248" y="0"/>
                  <a:pt x="248" y="0"/>
                </a:cubicBezTo>
                <a:cubicBezTo>
                  <a:pt x="270" y="0"/>
                  <a:pt x="288" y="18"/>
                  <a:pt x="288" y="40"/>
                </a:cubicBezTo>
                <a:cubicBezTo>
                  <a:pt x="288" y="384"/>
                  <a:pt x="288" y="384"/>
                  <a:pt x="288" y="384"/>
                </a:cubicBezTo>
                <a:cubicBezTo>
                  <a:pt x="288" y="406"/>
                  <a:pt x="270" y="424"/>
                  <a:pt x="248" y="424"/>
                </a:cubicBezTo>
                <a:cubicBezTo>
                  <a:pt x="40" y="424"/>
                  <a:pt x="40" y="424"/>
                  <a:pt x="40" y="424"/>
                </a:cubicBezTo>
                <a:cubicBezTo>
                  <a:pt x="18" y="424"/>
                  <a:pt x="0" y="406"/>
                  <a:pt x="0" y="38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  <a:moveTo>
                  <a:pt x="248" y="16"/>
                </a:moveTo>
                <a:cubicBezTo>
                  <a:pt x="40" y="16"/>
                  <a:pt x="40" y="16"/>
                  <a:pt x="40" y="16"/>
                </a:cubicBezTo>
                <a:cubicBezTo>
                  <a:pt x="27" y="16"/>
                  <a:pt x="16" y="27"/>
                  <a:pt x="16" y="40"/>
                </a:cubicBezTo>
                <a:cubicBezTo>
                  <a:pt x="16" y="384"/>
                  <a:pt x="16" y="384"/>
                  <a:pt x="16" y="384"/>
                </a:cubicBezTo>
                <a:cubicBezTo>
                  <a:pt x="16" y="397"/>
                  <a:pt x="27" y="408"/>
                  <a:pt x="40" y="408"/>
                </a:cubicBezTo>
                <a:cubicBezTo>
                  <a:pt x="248" y="408"/>
                  <a:pt x="248" y="408"/>
                  <a:pt x="248" y="408"/>
                </a:cubicBezTo>
                <a:cubicBezTo>
                  <a:pt x="261" y="408"/>
                  <a:pt x="272" y="397"/>
                  <a:pt x="272" y="384"/>
                </a:cubicBezTo>
                <a:cubicBezTo>
                  <a:pt x="272" y="40"/>
                  <a:pt x="272" y="40"/>
                  <a:pt x="272" y="40"/>
                </a:cubicBezTo>
                <a:cubicBezTo>
                  <a:pt x="272" y="27"/>
                  <a:pt x="261" y="16"/>
                  <a:pt x="248" y="16"/>
                </a:cubicBezTo>
                <a:close/>
              </a:path>
            </a:pathLst>
          </a:custGeom>
          <a:solidFill>
            <a:srgbClr val="0026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48" name="Freeform 41"/>
          <p:cNvSpPr>
            <a:spLocks noEditPoints="1"/>
          </p:cNvSpPr>
          <p:nvPr userDrawn="1"/>
        </p:nvSpPr>
        <p:spPr bwMode="auto">
          <a:xfrm>
            <a:off x="5457204" y="3035275"/>
            <a:ext cx="350054" cy="282105"/>
          </a:xfrm>
          <a:custGeom>
            <a:avLst/>
            <a:gdLst>
              <a:gd name="T0" fmla="*/ 392 w 416"/>
              <a:gd name="T1" fmla="*/ 256 h 272"/>
              <a:gd name="T2" fmla="*/ 256 w 416"/>
              <a:gd name="T3" fmla="*/ 162 h 272"/>
              <a:gd name="T4" fmla="*/ 228 w 416"/>
              <a:gd name="T5" fmla="*/ 185 h 272"/>
              <a:gd name="T6" fmla="*/ 188 w 416"/>
              <a:gd name="T7" fmla="*/ 185 h 272"/>
              <a:gd name="T8" fmla="*/ 159 w 416"/>
              <a:gd name="T9" fmla="*/ 162 h 272"/>
              <a:gd name="T10" fmla="*/ 24 w 416"/>
              <a:gd name="T11" fmla="*/ 256 h 272"/>
              <a:gd name="T12" fmla="*/ 392 w 416"/>
              <a:gd name="T13" fmla="*/ 256 h 272"/>
              <a:gd name="T14" fmla="*/ 16 w 416"/>
              <a:gd name="T15" fmla="*/ 242 h 272"/>
              <a:gd name="T16" fmla="*/ 146 w 416"/>
              <a:gd name="T17" fmla="*/ 152 h 272"/>
              <a:gd name="T18" fmla="*/ 16 w 416"/>
              <a:gd name="T19" fmla="*/ 46 h 272"/>
              <a:gd name="T20" fmla="*/ 16 w 416"/>
              <a:gd name="T21" fmla="*/ 242 h 272"/>
              <a:gd name="T22" fmla="*/ 16 w 416"/>
              <a:gd name="T23" fmla="*/ 16 h 272"/>
              <a:gd name="T24" fmla="*/ 16 w 416"/>
              <a:gd name="T25" fmla="*/ 23 h 272"/>
              <a:gd name="T26" fmla="*/ 18 w 416"/>
              <a:gd name="T27" fmla="*/ 28 h 272"/>
              <a:gd name="T28" fmla="*/ 198 w 416"/>
              <a:gd name="T29" fmla="*/ 172 h 272"/>
              <a:gd name="T30" fmla="*/ 218 w 416"/>
              <a:gd name="T31" fmla="*/ 172 h 272"/>
              <a:gd name="T32" fmla="*/ 397 w 416"/>
              <a:gd name="T33" fmla="*/ 28 h 272"/>
              <a:gd name="T34" fmla="*/ 400 w 416"/>
              <a:gd name="T35" fmla="*/ 24 h 272"/>
              <a:gd name="T36" fmla="*/ 400 w 416"/>
              <a:gd name="T37" fmla="*/ 16 h 272"/>
              <a:gd name="T38" fmla="*/ 16 w 416"/>
              <a:gd name="T39" fmla="*/ 16 h 272"/>
              <a:gd name="T40" fmla="*/ 416 w 416"/>
              <a:gd name="T41" fmla="*/ 272 h 272"/>
              <a:gd name="T42" fmla="*/ 0 w 416"/>
              <a:gd name="T43" fmla="*/ 272 h 272"/>
              <a:gd name="T44" fmla="*/ 0 w 416"/>
              <a:gd name="T45" fmla="*/ 0 h 272"/>
              <a:gd name="T46" fmla="*/ 416 w 416"/>
              <a:gd name="T47" fmla="*/ 0 h 272"/>
              <a:gd name="T48" fmla="*/ 416 w 416"/>
              <a:gd name="T49" fmla="*/ 272 h 272"/>
              <a:gd name="T50" fmla="*/ 400 w 416"/>
              <a:gd name="T51" fmla="*/ 46 h 272"/>
              <a:gd name="T52" fmla="*/ 269 w 416"/>
              <a:gd name="T53" fmla="*/ 152 h 272"/>
              <a:gd name="T54" fmla="*/ 400 w 416"/>
              <a:gd name="T55" fmla="*/ 242 h 272"/>
              <a:gd name="T56" fmla="*/ 400 w 416"/>
              <a:gd name="T57" fmla="*/ 4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6" h="272">
                <a:moveTo>
                  <a:pt x="392" y="256"/>
                </a:moveTo>
                <a:cubicBezTo>
                  <a:pt x="256" y="162"/>
                  <a:pt x="256" y="162"/>
                  <a:pt x="256" y="162"/>
                </a:cubicBezTo>
                <a:cubicBezTo>
                  <a:pt x="228" y="185"/>
                  <a:pt x="228" y="185"/>
                  <a:pt x="228" y="185"/>
                </a:cubicBezTo>
                <a:cubicBezTo>
                  <a:pt x="216" y="194"/>
                  <a:pt x="200" y="194"/>
                  <a:pt x="188" y="185"/>
                </a:cubicBezTo>
                <a:cubicBezTo>
                  <a:pt x="159" y="162"/>
                  <a:pt x="159" y="162"/>
                  <a:pt x="159" y="162"/>
                </a:cubicBezTo>
                <a:cubicBezTo>
                  <a:pt x="24" y="256"/>
                  <a:pt x="24" y="256"/>
                  <a:pt x="24" y="256"/>
                </a:cubicBezTo>
                <a:lnTo>
                  <a:pt x="392" y="256"/>
                </a:lnTo>
                <a:close/>
                <a:moveTo>
                  <a:pt x="16" y="242"/>
                </a:moveTo>
                <a:cubicBezTo>
                  <a:pt x="146" y="152"/>
                  <a:pt x="146" y="152"/>
                  <a:pt x="146" y="152"/>
                </a:cubicBezTo>
                <a:cubicBezTo>
                  <a:pt x="16" y="46"/>
                  <a:pt x="16" y="46"/>
                  <a:pt x="16" y="46"/>
                </a:cubicBezTo>
                <a:lnTo>
                  <a:pt x="16" y="242"/>
                </a:lnTo>
                <a:close/>
                <a:moveTo>
                  <a:pt x="16" y="16"/>
                </a:moveTo>
                <a:cubicBezTo>
                  <a:pt x="16" y="23"/>
                  <a:pt x="16" y="23"/>
                  <a:pt x="16" y="23"/>
                </a:cubicBezTo>
                <a:cubicBezTo>
                  <a:pt x="16" y="25"/>
                  <a:pt x="16" y="26"/>
                  <a:pt x="18" y="28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04" y="177"/>
                  <a:pt x="212" y="177"/>
                  <a:pt x="218" y="172"/>
                </a:cubicBezTo>
                <a:cubicBezTo>
                  <a:pt x="397" y="28"/>
                  <a:pt x="397" y="28"/>
                  <a:pt x="397" y="28"/>
                </a:cubicBezTo>
                <a:cubicBezTo>
                  <a:pt x="398" y="27"/>
                  <a:pt x="399" y="26"/>
                  <a:pt x="400" y="24"/>
                </a:cubicBezTo>
                <a:cubicBezTo>
                  <a:pt x="400" y="16"/>
                  <a:pt x="400" y="16"/>
                  <a:pt x="400" y="16"/>
                </a:cubicBezTo>
                <a:lnTo>
                  <a:pt x="16" y="16"/>
                </a:lnTo>
                <a:close/>
                <a:moveTo>
                  <a:pt x="416" y="272"/>
                </a:moveTo>
                <a:cubicBezTo>
                  <a:pt x="0" y="272"/>
                  <a:pt x="0" y="272"/>
                  <a:pt x="0" y="272"/>
                </a:cubicBezTo>
                <a:cubicBezTo>
                  <a:pt x="0" y="0"/>
                  <a:pt x="0" y="0"/>
                  <a:pt x="0" y="0"/>
                </a:cubicBezTo>
                <a:cubicBezTo>
                  <a:pt x="416" y="0"/>
                  <a:pt x="416" y="0"/>
                  <a:pt x="416" y="0"/>
                </a:cubicBezTo>
                <a:cubicBezTo>
                  <a:pt x="416" y="91"/>
                  <a:pt x="416" y="181"/>
                  <a:pt x="416" y="272"/>
                </a:cubicBezTo>
                <a:close/>
                <a:moveTo>
                  <a:pt x="400" y="46"/>
                </a:moveTo>
                <a:cubicBezTo>
                  <a:pt x="269" y="152"/>
                  <a:pt x="269" y="152"/>
                  <a:pt x="269" y="152"/>
                </a:cubicBezTo>
                <a:cubicBezTo>
                  <a:pt x="400" y="242"/>
                  <a:pt x="400" y="242"/>
                  <a:pt x="400" y="242"/>
                </a:cubicBezTo>
                <a:lnTo>
                  <a:pt x="400" y="46"/>
                </a:lnTo>
                <a:close/>
              </a:path>
            </a:pathLst>
          </a:custGeom>
          <a:solidFill>
            <a:srgbClr val="00263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0" name="Freeform 153"/>
          <p:cNvSpPr>
            <a:spLocks/>
          </p:cNvSpPr>
          <p:nvPr userDrawn="1"/>
        </p:nvSpPr>
        <p:spPr bwMode="auto">
          <a:xfrm>
            <a:off x="5457204" y="5372494"/>
            <a:ext cx="292656" cy="294872"/>
          </a:xfrm>
          <a:custGeom>
            <a:avLst/>
            <a:gdLst>
              <a:gd name="T0" fmla="*/ 138 w 138"/>
              <a:gd name="T1" fmla="*/ 16 h 113"/>
              <a:gd name="T2" fmla="*/ 125 w 138"/>
              <a:gd name="T3" fmla="*/ 30 h 113"/>
              <a:gd name="T4" fmla="*/ 125 w 138"/>
              <a:gd name="T5" fmla="*/ 33 h 113"/>
              <a:gd name="T6" fmla="*/ 117 w 138"/>
              <a:gd name="T7" fmla="*/ 66 h 113"/>
              <a:gd name="T8" fmla="*/ 45 w 138"/>
              <a:gd name="T9" fmla="*/ 113 h 113"/>
              <a:gd name="T10" fmla="*/ 8 w 138"/>
              <a:gd name="T11" fmla="*/ 104 h 113"/>
              <a:gd name="T12" fmla="*/ 1 w 138"/>
              <a:gd name="T13" fmla="*/ 100 h 113"/>
              <a:gd name="T14" fmla="*/ 0 w 138"/>
              <a:gd name="T15" fmla="*/ 98 h 113"/>
              <a:gd name="T16" fmla="*/ 3 w 138"/>
              <a:gd name="T17" fmla="*/ 96 h 113"/>
              <a:gd name="T18" fmla="*/ 9 w 138"/>
              <a:gd name="T19" fmla="*/ 96 h 113"/>
              <a:gd name="T20" fmla="*/ 37 w 138"/>
              <a:gd name="T21" fmla="*/ 88 h 113"/>
              <a:gd name="T22" fmla="*/ 15 w 138"/>
              <a:gd name="T23" fmla="*/ 68 h 113"/>
              <a:gd name="T24" fmla="*/ 15 w 138"/>
              <a:gd name="T25" fmla="*/ 68 h 113"/>
              <a:gd name="T26" fmla="*/ 17 w 138"/>
              <a:gd name="T27" fmla="*/ 65 h 113"/>
              <a:gd name="T28" fmla="*/ 19 w 138"/>
              <a:gd name="T29" fmla="*/ 66 h 113"/>
              <a:gd name="T30" fmla="*/ 5 w 138"/>
              <a:gd name="T31" fmla="*/ 40 h 113"/>
              <a:gd name="T32" fmla="*/ 8 w 138"/>
              <a:gd name="T33" fmla="*/ 38 h 113"/>
              <a:gd name="T34" fmla="*/ 13 w 138"/>
              <a:gd name="T35" fmla="*/ 40 h 113"/>
              <a:gd name="T36" fmla="*/ 6 w 138"/>
              <a:gd name="T37" fmla="*/ 21 h 113"/>
              <a:gd name="T38" fmla="*/ 10 w 138"/>
              <a:gd name="T39" fmla="*/ 6 h 113"/>
              <a:gd name="T40" fmla="*/ 12 w 138"/>
              <a:gd name="T41" fmla="*/ 5 h 113"/>
              <a:gd name="T42" fmla="*/ 14 w 138"/>
              <a:gd name="T43" fmla="*/ 6 h 113"/>
              <a:gd name="T44" fmla="*/ 22 w 138"/>
              <a:gd name="T45" fmla="*/ 14 h 113"/>
              <a:gd name="T46" fmla="*/ 65 w 138"/>
              <a:gd name="T47" fmla="*/ 33 h 113"/>
              <a:gd name="T48" fmla="*/ 65 w 138"/>
              <a:gd name="T49" fmla="*/ 29 h 113"/>
              <a:gd name="T50" fmla="*/ 95 w 138"/>
              <a:gd name="T51" fmla="*/ 0 h 113"/>
              <a:gd name="T52" fmla="*/ 116 w 138"/>
              <a:gd name="T53" fmla="*/ 8 h 113"/>
              <a:gd name="T54" fmla="*/ 131 w 138"/>
              <a:gd name="T55" fmla="*/ 2 h 113"/>
              <a:gd name="T56" fmla="*/ 132 w 138"/>
              <a:gd name="T57" fmla="*/ 2 h 113"/>
              <a:gd name="T58" fmla="*/ 135 w 138"/>
              <a:gd name="T59" fmla="*/ 4 h 113"/>
              <a:gd name="T60" fmla="*/ 129 w 138"/>
              <a:gd name="T61" fmla="*/ 15 h 113"/>
              <a:gd name="T62" fmla="*/ 136 w 138"/>
              <a:gd name="T63" fmla="*/ 12 h 113"/>
              <a:gd name="T64" fmla="*/ 138 w 138"/>
              <a:gd name="T65" fmla="*/ 15 h 113"/>
              <a:gd name="T66" fmla="*/ 138 w 138"/>
              <a:gd name="T67" fmla="*/ 1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8" h="113">
                <a:moveTo>
                  <a:pt x="138" y="16"/>
                </a:moveTo>
                <a:cubicBezTo>
                  <a:pt x="135" y="21"/>
                  <a:pt x="130" y="26"/>
                  <a:pt x="125" y="30"/>
                </a:cubicBezTo>
                <a:cubicBezTo>
                  <a:pt x="125" y="33"/>
                  <a:pt x="125" y="33"/>
                  <a:pt x="125" y="33"/>
                </a:cubicBezTo>
                <a:cubicBezTo>
                  <a:pt x="125" y="44"/>
                  <a:pt x="122" y="56"/>
                  <a:pt x="117" y="66"/>
                </a:cubicBezTo>
                <a:cubicBezTo>
                  <a:pt x="104" y="96"/>
                  <a:pt x="77" y="113"/>
                  <a:pt x="45" y="113"/>
                </a:cubicBezTo>
                <a:cubicBezTo>
                  <a:pt x="32" y="113"/>
                  <a:pt x="19" y="110"/>
                  <a:pt x="8" y="104"/>
                </a:cubicBezTo>
                <a:cubicBezTo>
                  <a:pt x="6" y="103"/>
                  <a:pt x="3" y="101"/>
                  <a:pt x="1" y="100"/>
                </a:cubicBezTo>
                <a:cubicBezTo>
                  <a:pt x="1" y="100"/>
                  <a:pt x="0" y="99"/>
                  <a:pt x="0" y="98"/>
                </a:cubicBezTo>
                <a:cubicBezTo>
                  <a:pt x="0" y="97"/>
                  <a:pt x="1" y="96"/>
                  <a:pt x="3" y="96"/>
                </a:cubicBezTo>
                <a:cubicBezTo>
                  <a:pt x="5" y="96"/>
                  <a:pt x="7" y="96"/>
                  <a:pt x="9" y="96"/>
                </a:cubicBezTo>
                <a:cubicBezTo>
                  <a:pt x="19" y="96"/>
                  <a:pt x="28" y="93"/>
                  <a:pt x="37" y="88"/>
                </a:cubicBezTo>
                <a:cubicBezTo>
                  <a:pt x="27" y="86"/>
                  <a:pt x="18" y="7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7"/>
                  <a:pt x="16" y="65"/>
                  <a:pt x="17" y="65"/>
                </a:cubicBezTo>
                <a:cubicBezTo>
                  <a:pt x="18" y="65"/>
                  <a:pt x="19" y="66"/>
                  <a:pt x="19" y="66"/>
                </a:cubicBezTo>
                <a:cubicBezTo>
                  <a:pt x="11" y="60"/>
                  <a:pt x="5" y="51"/>
                  <a:pt x="5" y="40"/>
                </a:cubicBezTo>
                <a:cubicBezTo>
                  <a:pt x="5" y="39"/>
                  <a:pt x="6" y="38"/>
                  <a:pt x="8" y="38"/>
                </a:cubicBezTo>
                <a:cubicBezTo>
                  <a:pt x="9" y="38"/>
                  <a:pt x="11" y="39"/>
                  <a:pt x="13" y="40"/>
                </a:cubicBezTo>
                <a:cubicBezTo>
                  <a:pt x="8" y="34"/>
                  <a:pt x="6" y="28"/>
                  <a:pt x="6" y="21"/>
                </a:cubicBezTo>
                <a:cubicBezTo>
                  <a:pt x="6" y="16"/>
                  <a:pt x="7" y="10"/>
                  <a:pt x="10" y="6"/>
                </a:cubicBezTo>
                <a:cubicBezTo>
                  <a:pt x="10" y="5"/>
                  <a:pt x="11" y="5"/>
                  <a:pt x="12" y="5"/>
                </a:cubicBezTo>
                <a:cubicBezTo>
                  <a:pt x="13" y="5"/>
                  <a:pt x="13" y="5"/>
                  <a:pt x="14" y="6"/>
                </a:cubicBezTo>
                <a:cubicBezTo>
                  <a:pt x="16" y="8"/>
                  <a:pt x="19" y="11"/>
                  <a:pt x="22" y="14"/>
                </a:cubicBezTo>
                <a:cubicBezTo>
                  <a:pt x="34" y="25"/>
                  <a:pt x="49" y="32"/>
                  <a:pt x="65" y="33"/>
                </a:cubicBezTo>
                <a:cubicBezTo>
                  <a:pt x="65" y="32"/>
                  <a:pt x="65" y="31"/>
                  <a:pt x="65" y="29"/>
                </a:cubicBezTo>
                <a:cubicBezTo>
                  <a:pt x="65" y="13"/>
                  <a:pt x="79" y="0"/>
                  <a:pt x="95" y="0"/>
                </a:cubicBezTo>
                <a:cubicBezTo>
                  <a:pt x="103" y="0"/>
                  <a:pt x="110" y="3"/>
                  <a:pt x="116" y="8"/>
                </a:cubicBezTo>
                <a:cubicBezTo>
                  <a:pt x="121" y="7"/>
                  <a:pt x="126" y="5"/>
                  <a:pt x="131" y="2"/>
                </a:cubicBezTo>
                <a:cubicBezTo>
                  <a:pt x="131" y="2"/>
                  <a:pt x="132" y="2"/>
                  <a:pt x="132" y="2"/>
                </a:cubicBezTo>
                <a:cubicBezTo>
                  <a:pt x="134" y="2"/>
                  <a:pt x="135" y="3"/>
                  <a:pt x="135" y="4"/>
                </a:cubicBezTo>
                <a:cubicBezTo>
                  <a:pt x="135" y="7"/>
                  <a:pt x="131" y="13"/>
                  <a:pt x="129" y="15"/>
                </a:cubicBezTo>
                <a:cubicBezTo>
                  <a:pt x="130" y="15"/>
                  <a:pt x="135" y="12"/>
                  <a:pt x="136" y="12"/>
                </a:cubicBezTo>
                <a:cubicBezTo>
                  <a:pt x="137" y="12"/>
                  <a:pt x="138" y="14"/>
                  <a:pt x="138" y="15"/>
                </a:cubicBezTo>
                <a:cubicBezTo>
                  <a:pt x="138" y="15"/>
                  <a:pt x="138" y="16"/>
                  <a:pt x="138" y="16"/>
                </a:cubicBezTo>
                <a:close/>
              </a:path>
            </a:pathLst>
          </a:custGeom>
          <a:noFill/>
          <a:ln w="19050">
            <a:solidFill>
              <a:srgbClr val="00263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1" name="Freeform 46"/>
          <p:cNvSpPr>
            <a:spLocks noEditPoints="1"/>
          </p:cNvSpPr>
          <p:nvPr userDrawn="1"/>
        </p:nvSpPr>
        <p:spPr bwMode="auto">
          <a:xfrm>
            <a:off x="5457205" y="3681738"/>
            <a:ext cx="293510" cy="416308"/>
          </a:xfrm>
          <a:custGeom>
            <a:avLst/>
            <a:gdLst>
              <a:gd name="T0" fmla="*/ 104 w 322"/>
              <a:gd name="T1" fmla="*/ 261 h 371"/>
              <a:gd name="T2" fmla="*/ 96 w 322"/>
              <a:gd name="T3" fmla="*/ 250 h 371"/>
              <a:gd name="T4" fmla="*/ 81 w 322"/>
              <a:gd name="T5" fmla="*/ 244 h 371"/>
              <a:gd name="T6" fmla="*/ 21 w 322"/>
              <a:gd name="T7" fmla="*/ 296 h 371"/>
              <a:gd name="T8" fmla="*/ 21 w 322"/>
              <a:gd name="T9" fmla="*/ 310 h 371"/>
              <a:gd name="T10" fmla="*/ 30 w 322"/>
              <a:gd name="T11" fmla="*/ 322 h 371"/>
              <a:gd name="T12" fmla="*/ 62 w 322"/>
              <a:gd name="T13" fmla="*/ 346 h 371"/>
              <a:gd name="T14" fmla="*/ 95 w 322"/>
              <a:gd name="T15" fmla="*/ 353 h 371"/>
              <a:gd name="T16" fmla="*/ 110 w 322"/>
              <a:gd name="T17" fmla="*/ 347 h 371"/>
              <a:gd name="T18" fmla="*/ 224 w 322"/>
              <a:gd name="T19" fmla="*/ 240 h 371"/>
              <a:gd name="T20" fmla="*/ 303 w 322"/>
              <a:gd name="T21" fmla="*/ 105 h 371"/>
              <a:gd name="T22" fmla="*/ 306 w 322"/>
              <a:gd name="T23" fmla="*/ 88 h 371"/>
              <a:gd name="T24" fmla="*/ 294 w 322"/>
              <a:gd name="T25" fmla="*/ 56 h 371"/>
              <a:gd name="T26" fmla="*/ 264 w 322"/>
              <a:gd name="T27" fmla="*/ 27 h 371"/>
              <a:gd name="T28" fmla="*/ 252 w 322"/>
              <a:gd name="T29" fmla="*/ 21 h 371"/>
              <a:gd name="T30" fmla="*/ 239 w 322"/>
              <a:gd name="T31" fmla="*/ 23 h 371"/>
              <a:gd name="T32" fmla="*/ 201 w 322"/>
              <a:gd name="T33" fmla="*/ 93 h 371"/>
              <a:gd name="T34" fmla="*/ 201 w 322"/>
              <a:gd name="T35" fmla="*/ 99 h 371"/>
              <a:gd name="T36" fmla="*/ 210 w 322"/>
              <a:gd name="T37" fmla="*/ 108 h 371"/>
              <a:gd name="T38" fmla="*/ 221 w 322"/>
              <a:gd name="T39" fmla="*/ 115 h 371"/>
              <a:gd name="T40" fmla="*/ 239 w 322"/>
              <a:gd name="T41" fmla="*/ 149 h 371"/>
              <a:gd name="T42" fmla="*/ 202 w 322"/>
              <a:gd name="T43" fmla="*/ 220 h 371"/>
              <a:gd name="T44" fmla="*/ 141 w 322"/>
              <a:gd name="T45" fmla="*/ 272 h 371"/>
              <a:gd name="T46" fmla="*/ 121 w 322"/>
              <a:gd name="T47" fmla="*/ 273 h 371"/>
              <a:gd name="T48" fmla="*/ 104 w 322"/>
              <a:gd name="T49" fmla="*/ 261 h 371"/>
              <a:gd name="T50" fmla="*/ 116 w 322"/>
              <a:gd name="T51" fmla="*/ 251 h 371"/>
              <a:gd name="T52" fmla="*/ 134 w 322"/>
              <a:gd name="T53" fmla="*/ 257 h 371"/>
              <a:gd name="T54" fmla="*/ 189 w 322"/>
              <a:gd name="T55" fmla="*/ 210 h 371"/>
              <a:gd name="T56" fmla="*/ 223 w 322"/>
              <a:gd name="T57" fmla="*/ 146 h 371"/>
              <a:gd name="T58" fmla="*/ 214 w 322"/>
              <a:gd name="T59" fmla="*/ 129 h 371"/>
              <a:gd name="T60" fmla="*/ 202 w 322"/>
              <a:gd name="T61" fmla="*/ 122 h 371"/>
              <a:gd name="T62" fmla="*/ 187 w 322"/>
              <a:gd name="T63" fmla="*/ 106 h 371"/>
              <a:gd name="T64" fmla="*/ 187 w 322"/>
              <a:gd name="T65" fmla="*/ 86 h 371"/>
              <a:gd name="T66" fmla="*/ 225 w 322"/>
              <a:gd name="T67" fmla="*/ 16 h 371"/>
              <a:gd name="T68" fmla="*/ 259 w 322"/>
              <a:gd name="T69" fmla="*/ 7 h 371"/>
              <a:gd name="T70" fmla="*/ 272 w 322"/>
              <a:gd name="T71" fmla="*/ 13 h 371"/>
              <a:gd name="T72" fmla="*/ 307 w 322"/>
              <a:gd name="T73" fmla="*/ 47 h 371"/>
              <a:gd name="T74" fmla="*/ 322 w 322"/>
              <a:gd name="T75" fmla="*/ 88 h 371"/>
              <a:gd name="T76" fmla="*/ 318 w 322"/>
              <a:gd name="T77" fmla="*/ 111 h 371"/>
              <a:gd name="T78" fmla="*/ 236 w 322"/>
              <a:gd name="T79" fmla="*/ 250 h 371"/>
              <a:gd name="T80" fmla="*/ 119 w 322"/>
              <a:gd name="T81" fmla="*/ 360 h 371"/>
              <a:gd name="T82" fmla="*/ 98 w 322"/>
              <a:gd name="T83" fmla="*/ 368 h 371"/>
              <a:gd name="T84" fmla="*/ 56 w 322"/>
              <a:gd name="T85" fmla="*/ 361 h 371"/>
              <a:gd name="T86" fmla="*/ 17 w 322"/>
              <a:gd name="T87" fmla="*/ 331 h 371"/>
              <a:gd name="T88" fmla="*/ 8 w 322"/>
              <a:gd name="T89" fmla="*/ 320 h 371"/>
              <a:gd name="T90" fmla="*/ 11 w 322"/>
              <a:gd name="T91" fmla="*/ 284 h 371"/>
              <a:gd name="T92" fmla="*/ 71 w 322"/>
              <a:gd name="T93" fmla="*/ 231 h 371"/>
              <a:gd name="T94" fmla="*/ 107 w 322"/>
              <a:gd name="T95" fmla="*/ 239 h 371"/>
              <a:gd name="T96" fmla="*/ 116 w 322"/>
              <a:gd name="T97" fmla="*/ 25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2" h="371">
                <a:moveTo>
                  <a:pt x="104" y="261"/>
                </a:moveTo>
                <a:cubicBezTo>
                  <a:pt x="96" y="250"/>
                  <a:pt x="96" y="250"/>
                  <a:pt x="96" y="250"/>
                </a:cubicBezTo>
                <a:cubicBezTo>
                  <a:pt x="93" y="247"/>
                  <a:pt x="84" y="240"/>
                  <a:pt x="81" y="244"/>
                </a:cubicBezTo>
                <a:cubicBezTo>
                  <a:pt x="21" y="296"/>
                  <a:pt x="21" y="296"/>
                  <a:pt x="21" y="296"/>
                </a:cubicBezTo>
                <a:cubicBezTo>
                  <a:pt x="17" y="300"/>
                  <a:pt x="18" y="306"/>
                  <a:pt x="21" y="310"/>
                </a:cubicBezTo>
                <a:cubicBezTo>
                  <a:pt x="30" y="322"/>
                  <a:pt x="30" y="322"/>
                  <a:pt x="30" y="322"/>
                </a:cubicBezTo>
                <a:cubicBezTo>
                  <a:pt x="38" y="331"/>
                  <a:pt x="49" y="341"/>
                  <a:pt x="62" y="346"/>
                </a:cubicBezTo>
                <a:cubicBezTo>
                  <a:pt x="74" y="352"/>
                  <a:pt x="85" y="354"/>
                  <a:pt x="95" y="353"/>
                </a:cubicBezTo>
                <a:cubicBezTo>
                  <a:pt x="101" y="352"/>
                  <a:pt x="106" y="350"/>
                  <a:pt x="110" y="347"/>
                </a:cubicBezTo>
                <a:cubicBezTo>
                  <a:pt x="149" y="322"/>
                  <a:pt x="189" y="284"/>
                  <a:pt x="224" y="240"/>
                </a:cubicBezTo>
                <a:cubicBezTo>
                  <a:pt x="258" y="197"/>
                  <a:pt x="287" y="149"/>
                  <a:pt x="303" y="105"/>
                </a:cubicBezTo>
                <a:cubicBezTo>
                  <a:pt x="305" y="100"/>
                  <a:pt x="306" y="94"/>
                  <a:pt x="306" y="88"/>
                </a:cubicBezTo>
                <a:cubicBezTo>
                  <a:pt x="306" y="78"/>
                  <a:pt x="301" y="66"/>
                  <a:pt x="294" y="56"/>
                </a:cubicBezTo>
                <a:cubicBezTo>
                  <a:pt x="286" y="44"/>
                  <a:pt x="275" y="33"/>
                  <a:pt x="264" y="27"/>
                </a:cubicBezTo>
                <a:cubicBezTo>
                  <a:pt x="252" y="21"/>
                  <a:pt x="252" y="21"/>
                  <a:pt x="252" y="21"/>
                </a:cubicBezTo>
                <a:cubicBezTo>
                  <a:pt x="247" y="18"/>
                  <a:pt x="241" y="18"/>
                  <a:pt x="239" y="23"/>
                </a:cubicBezTo>
                <a:cubicBezTo>
                  <a:pt x="201" y="93"/>
                  <a:pt x="201" y="93"/>
                  <a:pt x="201" y="93"/>
                </a:cubicBezTo>
                <a:cubicBezTo>
                  <a:pt x="200" y="95"/>
                  <a:pt x="200" y="97"/>
                  <a:pt x="201" y="99"/>
                </a:cubicBezTo>
                <a:cubicBezTo>
                  <a:pt x="203" y="103"/>
                  <a:pt x="206" y="106"/>
                  <a:pt x="210" y="108"/>
                </a:cubicBezTo>
                <a:cubicBezTo>
                  <a:pt x="221" y="115"/>
                  <a:pt x="221" y="115"/>
                  <a:pt x="221" y="115"/>
                </a:cubicBezTo>
                <a:cubicBezTo>
                  <a:pt x="233" y="121"/>
                  <a:pt x="242" y="135"/>
                  <a:pt x="239" y="149"/>
                </a:cubicBezTo>
                <a:cubicBezTo>
                  <a:pt x="234" y="172"/>
                  <a:pt x="220" y="197"/>
                  <a:pt x="202" y="220"/>
                </a:cubicBezTo>
                <a:cubicBezTo>
                  <a:pt x="184" y="243"/>
                  <a:pt x="161" y="262"/>
                  <a:pt x="141" y="272"/>
                </a:cubicBezTo>
                <a:cubicBezTo>
                  <a:pt x="134" y="275"/>
                  <a:pt x="127" y="275"/>
                  <a:pt x="121" y="273"/>
                </a:cubicBezTo>
                <a:cubicBezTo>
                  <a:pt x="114" y="271"/>
                  <a:pt x="108" y="267"/>
                  <a:pt x="104" y="261"/>
                </a:cubicBezTo>
                <a:close/>
                <a:moveTo>
                  <a:pt x="116" y="251"/>
                </a:moveTo>
                <a:cubicBezTo>
                  <a:pt x="120" y="256"/>
                  <a:pt x="128" y="260"/>
                  <a:pt x="134" y="257"/>
                </a:cubicBezTo>
                <a:cubicBezTo>
                  <a:pt x="152" y="249"/>
                  <a:pt x="173" y="231"/>
                  <a:pt x="189" y="210"/>
                </a:cubicBezTo>
                <a:cubicBezTo>
                  <a:pt x="206" y="189"/>
                  <a:pt x="219" y="166"/>
                  <a:pt x="223" y="146"/>
                </a:cubicBezTo>
                <a:cubicBezTo>
                  <a:pt x="224" y="139"/>
                  <a:pt x="220" y="132"/>
                  <a:pt x="214" y="129"/>
                </a:cubicBezTo>
                <a:cubicBezTo>
                  <a:pt x="202" y="122"/>
                  <a:pt x="202" y="122"/>
                  <a:pt x="202" y="122"/>
                </a:cubicBezTo>
                <a:cubicBezTo>
                  <a:pt x="196" y="119"/>
                  <a:pt x="190" y="113"/>
                  <a:pt x="187" y="106"/>
                </a:cubicBezTo>
                <a:cubicBezTo>
                  <a:pt x="184" y="100"/>
                  <a:pt x="183" y="93"/>
                  <a:pt x="187" y="86"/>
                </a:cubicBezTo>
                <a:cubicBezTo>
                  <a:pt x="225" y="16"/>
                  <a:pt x="225" y="16"/>
                  <a:pt x="225" y="16"/>
                </a:cubicBezTo>
                <a:cubicBezTo>
                  <a:pt x="232" y="3"/>
                  <a:pt x="246" y="0"/>
                  <a:pt x="259" y="7"/>
                </a:cubicBezTo>
                <a:cubicBezTo>
                  <a:pt x="272" y="13"/>
                  <a:pt x="272" y="13"/>
                  <a:pt x="272" y="13"/>
                </a:cubicBezTo>
                <a:cubicBezTo>
                  <a:pt x="285" y="21"/>
                  <a:pt x="298" y="33"/>
                  <a:pt x="307" y="47"/>
                </a:cubicBezTo>
                <a:cubicBezTo>
                  <a:pt x="316" y="60"/>
                  <a:pt x="322" y="74"/>
                  <a:pt x="322" y="88"/>
                </a:cubicBezTo>
                <a:cubicBezTo>
                  <a:pt x="322" y="96"/>
                  <a:pt x="321" y="103"/>
                  <a:pt x="318" y="111"/>
                </a:cubicBezTo>
                <a:cubicBezTo>
                  <a:pt x="302" y="156"/>
                  <a:pt x="272" y="206"/>
                  <a:pt x="236" y="250"/>
                </a:cubicBezTo>
                <a:cubicBezTo>
                  <a:pt x="201" y="295"/>
                  <a:pt x="159" y="335"/>
                  <a:pt x="119" y="360"/>
                </a:cubicBezTo>
                <a:cubicBezTo>
                  <a:pt x="113" y="364"/>
                  <a:pt x="106" y="367"/>
                  <a:pt x="98" y="368"/>
                </a:cubicBezTo>
                <a:cubicBezTo>
                  <a:pt x="85" y="371"/>
                  <a:pt x="70" y="367"/>
                  <a:pt x="56" y="361"/>
                </a:cubicBezTo>
                <a:cubicBezTo>
                  <a:pt x="41" y="354"/>
                  <a:pt x="27" y="343"/>
                  <a:pt x="17" y="331"/>
                </a:cubicBezTo>
                <a:cubicBezTo>
                  <a:pt x="8" y="320"/>
                  <a:pt x="8" y="320"/>
                  <a:pt x="8" y="320"/>
                </a:cubicBezTo>
                <a:cubicBezTo>
                  <a:pt x="0" y="309"/>
                  <a:pt x="0" y="293"/>
                  <a:pt x="11" y="284"/>
                </a:cubicBezTo>
                <a:cubicBezTo>
                  <a:pt x="16" y="279"/>
                  <a:pt x="71" y="231"/>
                  <a:pt x="71" y="231"/>
                </a:cubicBezTo>
                <a:cubicBezTo>
                  <a:pt x="82" y="222"/>
                  <a:pt x="99" y="229"/>
                  <a:pt x="107" y="239"/>
                </a:cubicBezTo>
                <a:cubicBezTo>
                  <a:pt x="110" y="243"/>
                  <a:pt x="113" y="247"/>
                  <a:pt x="116" y="251"/>
                </a:cubicBezTo>
                <a:close/>
              </a:path>
            </a:pathLst>
          </a:custGeom>
          <a:solidFill>
            <a:srgbClr val="0026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2" name="Freeform 47"/>
          <p:cNvSpPr>
            <a:spLocks noEditPoints="1"/>
          </p:cNvSpPr>
          <p:nvPr userDrawn="1"/>
        </p:nvSpPr>
        <p:spPr bwMode="auto">
          <a:xfrm>
            <a:off x="5457204" y="4495794"/>
            <a:ext cx="248233" cy="449739"/>
          </a:xfrm>
          <a:custGeom>
            <a:avLst/>
            <a:gdLst>
              <a:gd name="T0" fmla="*/ 120 w 288"/>
              <a:gd name="T1" fmla="*/ 48 h 424"/>
              <a:gd name="T2" fmla="*/ 112 w 288"/>
              <a:gd name="T3" fmla="*/ 40 h 424"/>
              <a:gd name="T4" fmla="*/ 120 w 288"/>
              <a:gd name="T5" fmla="*/ 32 h 424"/>
              <a:gd name="T6" fmla="*/ 168 w 288"/>
              <a:gd name="T7" fmla="*/ 32 h 424"/>
              <a:gd name="T8" fmla="*/ 176 w 288"/>
              <a:gd name="T9" fmla="*/ 40 h 424"/>
              <a:gd name="T10" fmla="*/ 168 w 288"/>
              <a:gd name="T11" fmla="*/ 48 h 424"/>
              <a:gd name="T12" fmla="*/ 120 w 288"/>
              <a:gd name="T13" fmla="*/ 48 h 424"/>
              <a:gd name="T14" fmla="*/ 144 w 288"/>
              <a:gd name="T15" fmla="*/ 352 h 424"/>
              <a:gd name="T16" fmla="*/ 168 w 288"/>
              <a:gd name="T17" fmla="*/ 376 h 424"/>
              <a:gd name="T18" fmla="*/ 144 w 288"/>
              <a:gd name="T19" fmla="*/ 400 h 424"/>
              <a:gd name="T20" fmla="*/ 120 w 288"/>
              <a:gd name="T21" fmla="*/ 376 h 424"/>
              <a:gd name="T22" fmla="*/ 144 w 288"/>
              <a:gd name="T23" fmla="*/ 352 h 424"/>
              <a:gd name="T24" fmla="*/ 144 w 288"/>
              <a:gd name="T25" fmla="*/ 368 h 424"/>
              <a:gd name="T26" fmla="*/ 136 w 288"/>
              <a:gd name="T27" fmla="*/ 376 h 424"/>
              <a:gd name="T28" fmla="*/ 144 w 288"/>
              <a:gd name="T29" fmla="*/ 384 h 424"/>
              <a:gd name="T30" fmla="*/ 152 w 288"/>
              <a:gd name="T31" fmla="*/ 376 h 424"/>
              <a:gd name="T32" fmla="*/ 144 w 288"/>
              <a:gd name="T33" fmla="*/ 368 h 424"/>
              <a:gd name="T34" fmla="*/ 256 w 288"/>
              <a:gd name="T35" fmla="*/ 64 h 424"/>
              <a:gd name="T36" fmla="*/ 256 w 288"/>
              <a:gd name="T37" fmla="*/ 344 h 424"/>
              <a:gd name="T38" fmla="*/ 32 w 288"/>
              <a:gd name="T39" fmla="*/ 344 h 424"/>
              <a:gd name="T40" fmla="*/ 32 w 288"/>
              <a:gd name="T41" fmla="*/ 64 h 424"/>
              <a:gd name="T42" fmla="*/ 256 w 288"/>
              <a:gd name="T43" fmla="*/ 64 h 424"/>
              <a:gd name="T44" fmla="*/ 240 w 288"/>
              <a:gd name="T45" fmla="*/ 80 h 424"/>
              <a:gd name="T46" fmla="*/ 48 w 288"/>
              <a:gd name="T47" fmla="*/ 80 h 424"/>
              <a:gd name="T48" fmla="*/ 48 w 288"/>
              <a:gd name="T49" fmla="*/ 328 h 424"/>
              <a:gd name="T50" fmla="*/ 240 w 288"/>
              <a:gd name="T51" fmla="*/ 328 h 424"/>
              <a:gd name="T52" fmla="*/ 240 w 288"/>
              <a:gd name="T53" fmla="*/ 80 h 424"/>
              <a:gd name="T54" fmla="*/ 40 w 288"/>
              <a:gd name="T55" fmla="*/ 0 h 424"/>
              <a:gd name="T56" fmla="*/ 248 w 288"/>
              <a:gd name="T57" fmla="*/ 0 h 424"/>
              <a:gd name="T58" fmla="*/ 288 w 288"/>
              <a:gd name="T59" fmla="*/ 40 h 424"/>
              <a:gd name="T60" fmla="*/ 288 w 288"/>
              <a:gd name="T61" fmla="*/ 384 h 424"/>
              <a:gd name="T62" fmla="*/ 248 w 288"/>
              <a:gd name="T63" fmla="*/ 424 h 424"/>
              <a:gd name="T64" fmla="*/ 40 w 288"/>
              <a:gd name="T65" fmla="*/ 424 h 424"/>
              <a:gd name="T66" fmla="*/ 0 w 288"/>
              <a:gd name="T67" fmla="*/ 384 h 424"/>
              <a:gd name="T68" fmla="*/ 0 w 288"/>
              <a:gd name="T69" fmla="*/ 40 h 424"/>
              <a:gd name="T70" fmla="*/ 40 w 288"/>
              <a:gd name="T71" fmla="*/ 0 h 424"/>
              <a:gd name="T72" fmla="*/ 248 w 288"/>
              <a:gd name="T73" fmla="*/ 16 h 424"/>
              <a:gd name="T74" fmla="*/ 40 w 288"/>
              <a:gd name="T75" fmla="*/ 16 h 424"/>
              <a:gd name="T76" fmla="*/ 16 w 288"/>
              <a:gd name="T77" fmla="*/ 40 h 424"/>
              <a:gd name="T78" fmla="*/ 16 w 288"/>
              <a:gd name="T79" fmla="*/ 384 h 424"/>
              <a:gd name="T80" fmla="*/ 40 w 288"/>
              <a:gd name="T81" fmla="*/ 408 h 424"/>
              <a:gd name="T82" fmla="*/ 248 w 288"/>
              <a:gd name="T83" fmla="*/ 408 h 424"/>
              <a:gd name="T84" fmla="*/ 272 w 288"/>
              <a:gd name="T85" fmla="*/ 384 h 424"/>
              <a:gd name="T86" fmla="*/ 272 w 288"/>
              <a:gd name="T87" fmla="*/ 40 h 424"/>
              <a:gd name="T88" fmla="*/ 248 w 288"/>
              <a:gd name="T89" fmla="*/ 16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424">
                <a:moveTo>
                  <a:pt x="120" y="48"/>
                </a:moveTo>
                <a:cubicBezTo>
                  <a:pt x="116" y="48"/>
                  <a:pt x="112" y="44"/>
                  <a:pt x="112" y="40"/>
                </a:cubicBezTo>
                <a:cubicBezTo>
                  <a:pt x="112" y="36"/>
                  <a:pt x="116" y="32"/>
                  <a:pt x="12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36"/>
                  <a:pt x="176" y="40"/>
                </a:cubicBezTo>
                <a:cubicBezTo>
                  <a:pt x="176" y="44"/>
                  <a:pt x="172" y="48"/>
                  <a:pt x="168" y="48"/>
                </a:cubicBezTo>
                <a:lnTo>
                  <a:pt x="120" y="48"/>
                </a:lnTo>
                <a:close/>
                <a:moveTo>
                  <a:pt x="144" y="352"/>
                </a:moveTo>
                <a:cubicBezTo>
                  <a:pt x="157" y="352"/>
                  <a:pt x="168" y="363"/>
                  <a:pt x="168" y="376"/>
                </a:cubicBezTo>
                <a:cubicBezTo>
                  <a:pt x="168" y="389"/>
                  <a:pt x="157" y="400"/>
                  <a:pt x="144" y="400"/>
                </a:cubicBezTo>
                <a:cubicBezTo>
                  <a:pt x="131" y="400"/>
                  <a:pt x="120" y="389"/>
                  <a:pt x="120" y="376"/>
                </a:cubicBezTo>
                <a:cubicBezTo>
                  <a:pt x="120" y="363"/>
                  <a:pt x="131" y="352"/>
                  <a:pt x="144" y="352"/>
                </a:cubicBezTo>
                <a:close/>
                <a:moveTo>
                  <a:pt x="144" y="368"/>
                </a:moveTo>
                <a:cubicBezTo>
                  <a:pt x="140" y="368"/>
                  <a:pt x="136" y="371"/>
                  <a:pt x="136" y="376"/>
                </a:cubicBezTo>
                <a:cubicBezTo>
                  <a:pt x="136" y="380"/>
                  <a:pt x="140" y="384"/>
                  <a:pt x="144" y="384"/>
                </a:cubicBezTo>
                <a:cubicBezTo>
                  <a:pt x="149" y="384"/>
                  <a:pt x="152" y="380"/>
                  <a:pt x="152" y="376"/>
                </a:cubicBezTo>
                <a:cubicBezTo>
                  <a:pt x="152" y="371"/>
                  <a:pt x="149" y="368"/>
                  <a:pt x="144" y="368"/>
                </a:cubicBezTo>
                <a:close/>
                <a:moveTo>
                  <a:pt x="256" y="64"/>
                </a:moveTo>
                <a:cubicBezTo>
                  <a:pt x="256" y="344"/>
                  <a:pt x="256" y="344"/>
                  <a:pt x="256" y="344"/>
                </a:cubicBezTo>
                <a:cubicBezTo>
                  <a:pt x="32" y="344"/>
                  <a:pt x="32" y="344"/>
                  <a:pt x="32" y="344"/>
                </a:cubicBezTo>
                <a:cubicBezTo>
                  <a:pt x="32" y="64"/>
                  <a:pt x="32" y="64"/>
                  <a:pt x="32" y="64"/>
                </a:cubicBezTo>
                <a:lnTo>
                  <a:pt x="256" y="64"/>
                </a:lnTo>
                <a:close/>
                <a:moveTo>
                  <a:pt x="240" y="80"/>
                </a:moveTo>
                <a:cubicBezTo>
                  <a:pt x="48" y="80"/>
                  <a:pt x="48" y="80"/>
                  <a:pt x="48" y="80"/>
                </a:cubicBezTo>
                <a:cubicBezTo>
                  <a:pt x="48" y="328"/>
                  <a:pt x="48" y="328"/>
                  <a:pt x="48" y="328"/>
                </a:cubicBezTo>
                <a:cubicBezTo>
                  <a:pt x="240" y="328"/>
                  <a:pt x="240" y="328"/>
                  <a:pt x="240" y="328"/>
                </a:cubicBezTo>
                <a:lnTo>
                  <a:pt x="240" y="80"/>
                </a:lnTo>
                <a:close/>
                <a:moveTo>
                  <a:pt x="40" y="0"/>
                </a:moveTo>
                <a:cubicBezTo>
                  <a:pt x="248" y="0"/>
                  <a:pt x="248" y="0"/>
                  <a:pt x="248" y="0"/>
                </a:cubicBezTo>
                <a:cubicBezTo>
                  <a:pt x="270" y="0"/>
                  <a:pt x="288" y="18"/>
                  <a:pt x="288" y="40"/>
                </a:cubicBezTo>
                <a:cubicBezTo>
                  <a:pt x="288" y="384"/>
                  <a:pt x="288" y="384"/>
                  <a:pt x="288" y="384"/>
                </a:cubicBezTo>
                <a:cubicBezTo>
                  <a:pt x="288" y="406"/>
                  <a:pt x="270" y="424"/>
                  <a:pt x="248" y="424"/>
                </a:cubicBezTo>
                <a:cubicBezTo>
                  <a:pt x="40" y="424"/>
                  <a:pt x="40" y="424"/>
                  <a:pt x="40" y="424"/>
                </a:cubicBezTo>
                <a:cubicBezTo>
                  <a:pt x="18" y="424"/>
                  <a:pt x="0" y="406"/>
                  <a:pt x="0" y="38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  <a:moveTo>
                  <a:pt x="248" y="16"/>
                </a:moveTo>
                <a:cubicBezTo>
                  <a:pt x="40" y="16"/>
                  <a:pt x="40" y="16"/>
                  <a:pt x="40" y="16"/>
                </a:cubicBezTo>
                <a:cubicBezTo>
                  <a:pt x="27" y="16"/>
                  <a:pt x="16" y="27"/>
                  <a:pt x="16" y="40"/>
                </a:cubicBezTo>
                <a:cubicBezTo>
                  <a:pt x="16" y="384"/>
                  <a:pt x="16" y="384"/>
                  <a:pt x="16" y="384"/>
                </a:cubicBezTo>
                <a:cubicBezTo>
                  <a:pt x="16" y="397"/>
                  <a:pt x="27" y="408"/>
                  <a:pt x="40" y="408"/>
                </a:cubicBezTo>
                <a:cubicBezTo>
                  <a:pt x="248" y="408"/>
                  <a:pt x="248" y="408"/>
                  <a:pt x="248" y="408"/>
                </a:cubicBezTo>
                <a:cubicBezTo>
                  <a:pt x="261" y="408"/>
                  <a:pt x="272" y="397"/>
                  <a:pt x="272" y="384"/>
                </a:cubicBezTo>
                <a:cubicBezTo>
                  <a:pt x="272" y="40"/>
                  <a:pt x="272" y="40"/>
                  <a:pt x="272" y="40"/>
                </a:cubicBezTo>
                <a:cubicBezTo>
                  <a:pt x="272" y="27"/>
                  <a:pt x="261" y="16"/>
                  <a:pt x="248" y="16"/>
                </a:cubicBezTo>
                <a:close/>
              </a:path>
            </a:pathLst>
          </a:custGeom>
          <a:solidFill>
            <a:srgbClr val="0026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53575A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8" name="10-Point Star 27"/>
          <p:cNvSpPr/>
          <p:nvPr userDrawn="1"/>
        </p:nvSpPr>
        <p:spPr>
          <a:xfrm>
            <a:off x="326897" y="4720168"/>
            <a:ext cx="1437746" cy="1769533"/>
          </a:xfrm>
          <a:prstGeom prst="star10">
            <a:avLst>
              <a:gd name="adj" fmla="val 36052"/>
              <a:gd name="hf" fmla="val 10514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53575A"/>
                </a:solidFill>
              </a:rPr>
              <a:t>SAMPLE SLIDE</a:t>
            </a:r>
          </a:p>
        </p:txBody>
      </p:sp>
    </p:spTree>
    <p:extLst/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82" y="0"/>
            <a:ext cx="3992118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9563" y="1864682"/>
            <a:ext cx="6690526" cy="2206645"/>
          </a:xfrm>
        </p:spPr>
        <p:txBody>
          <a:bodyPr/>
          <a:lstStyle>
            <a:lvl1pPr>
              <a:defRPr sz="8800" b="0">
                <a:solidFill>
                  <a:srgbClr val="004B87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09563" y="4700759"/>
            <a:ext cx="2809731" cy="42448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 i="0">
                <a:solidFill>
                  <a:srgbClr val="00A9E0"/>
                </a:solidFill>
                <a:latin typeface="Arial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8" y="6311037"/>
            <a:ext cx="2574941" cy="1634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" y="410910"/>
            <a:ext cx="934072" cy="424995"/>
          </a:xfrm>
          <a:prstGeom prst="rect">
            <a:avLst/>
          </a:prstGeom>
        </p:spPr>
      </p:pic>
    </p:spTree>
    <p:extLst/>
  </p:cSld>
  <p:clrMapOvr>
    <a:masterClrMapping/>
  </p:clrMapOvr>
  <p:transition spd="slow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82" y="0"/>
            <a:ext cx="399211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62882" y="-675503"/>
            <a:ext cx="74295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>
              <a:spcBef>
                <a:spcPts val="200"/>
              </a:spcBef>
              <a:spcAft>
                <a:spcPts val="600"/>
              </a:spcAft>
              <a:buClr>
                <a:srgbClr val="159FE8"/>
              </a:buClr>
              <a:buFont typeface="Calibri" pitchFamily="34" charset="0"/>
              <a:buNone/>
            </a:pPr>
            <a:endParaRPr lang="en-US" sz="1900" b="1" dirty="0">
              <a:solidFill>
                <a:srgbClr val="777777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82" y="0"/>
            <a:ext cx="3992118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2882" y="-675503"/>
            <a:ext cx="74295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>
              <a:spcBef>
                <a:spcPts val="200"/>
              </a:spcBef>
              <a:spcAft>
                <a:spcPts val="600"/>
              </a:spcAft>
              <a:buClr>
                <a:srgbClr val="159FE8"/>
              </a:buClr>
              <a:buFont typeface="Calibri" pitchFamily="34" charset="0"/>
              <a:buNone/>
            </a:pPr>
            <a:endParaRPr lang="en-US" sz="1900" b="1" dirty="0">
              <a:solidFill>
                <a:srgbClr val="777777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654466" y="2610989"/>
            <a:ext cx="3443943" cy="1508005"/>
            <a:chOff x="2036266" y="2610988"/>
            <a:chExt cx="4238699" cy="1508005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266" y="2610988"/>
              <a:ext cx="4079208" cy="15080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6096000" y="2650921"/>
              <a:ext cx="178965" cy="27683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marL="0" indent="0">
                <a:spcBef>
                  <a:spcPts val="200"/>
                </a:spcBef>
                <a:spcAft>
                  <a:spcPts val="600"/>
                </a:spcAft>
                <a:buClr>
                  <a:srgbClr val="159FE8"/>
                </a:buClr>
                <a:buFont typeface="Calibri" pitchFamily="34" charset="0"/>
                <a:buNone/>
              </a:pPr>
              <a:r>
                <a:rPr lang="en-US" sz="1600">
                  <a:solidFill>
                    <a:srgbClr val="54585A"/>
                  </a:solidFill>
                  <a:latin typeface="Century Gothic" panose="020B0502020202020204" pitchFamily="34" charset="0"/>
                </a:rPr>
                <a:t>®</a:t>
              </a:r>
              <a:endParaRPr lang="en-US" sz="1600" dirty="0">
                <a:solidFill>
                  <a:srgbClr val="54585A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/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/Call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6238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70770" y="2658095"/>
            <a:ext cx="8397591" cy="1541817"/>
          </a:xfrm>
          <a:prstGeom prst="rect">
            <a:avLst/>
          </a:prstGeom>
        </p:spPr>
        <p:txBody>
          <a:bodyPr wrap="square" anchor="ctr" anchorCtr="0"/>
          <a:lstStyle>
            <a:lvl1pPr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Bold message/chapter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08" y="6113322"/>
            <a:ext cx="1280351" cy="5909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7695" y="6601701"/>
            <a:ext cx="2361019" cy="1077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© 2017 Verisk Analytics, Inc. All rights reserved.</a:t>
            </a:r>
            <a:endParaRPr lang="en-US" sz="700" b="0" i="0" kern="1200" dirty="0">
              <a:solidFill>
                <a:schemeClr val="bg1"/>
              </a:solidFill>
              <a:effectLst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21931" y="6601701"/>
            <a:ext cx="141883" cy="1077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/>
            <a:fld id="{794AB575-7986-1741-A4D9-8B601F7D4868}" type="slidenum">
              <a:rPr lang="en-US" sz="700" b="1" smtClean="0">
                <a:solidFill>
                  <a:schemeClr val="bg1"/>
                </a:solidFill>
              </a:rPr>
              <a:t>‹#›</a:t>
            </a:fld>
            <a:endParaRPr lang="en-US" sz="7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6238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7137695" y="6601701"/>
            <a:ext cx="2361019" cy="1077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© 2017 Insurance Services Office,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521931" y="6601701"/>
            <a:ext cx="141883" cy="1077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/>
            <a:fld id="{794AB575-7986-1741-A4D9-8B601F7D4868}" type="slidenum">
              <a:rPr lang="en-US" sz="700" b="1" smtClean="0">
                <a:solidFill>
                  <a:schemeClr val="bg1"/>
                </a:solidFill>
              </a:rPr>
              <a:t>‹#›</a:t>
            </a:fld>
            <a:endParaRPr lang="en-US" sz="7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" y="6110689"/>
            <a:ext cx="920641" cy="418884"/>
          </a:xfrm>
          <a:prstGeom prst="rect">
            <a:avLst/>
          </a:prstGeom>
        </p:spPr>
      </p:pic>
    </p:spTree>
    <p:extLst/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698" y="88108"/>
            <a:ext cx="188115" cy="22878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97179" y="411480"/>
            <a:ext cx="9361171" cy="0"/>
          </a:xfrm>
          <a:prstGeom prst="line">
            <a:avLst/>
          </a:prstGeom>
          <a:ln>
            <a:solidFill>
              <a:srgbClr val="006B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8487" y="1861751"/>
            <a:ext cx="9906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>
              <a:spcBef>
                <a:spcPts val="200"/>
              </a:spcBef>
              <a:spcAft>
                <a:spcPts val="600"/>
              </a:spcAft>
              <a:buClr>
                <a:srgbClr val="159FE8"/>
              </a:buClr>
              <a:buFont typeface="Calibri" pitchFamily="34" charset="0"/>
              <a:buNone/>
            </a:pPr>
            <a:endParaRPr lang="en-US" sz="1900" b="1" dirty="0">
              <a:solidFill>
                <a:srgbClr val="777777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21931" y="6601702"/>
            <a:ext cx="141883" cy="1077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/>
            <a:fld id="{794AB575-7986-1741-A4D9-8B601F7D4868}" type="slidenum">
              <a:rPr lang="en-US" sz="700" b="1" smtClean="0">
                <a:solidFill>
                  <a:srgbClr val="006BA6"/>
                </a:solidFill>
              </a:rPr>
              <a:t>‹#›</a:t>
            </a:fld>
            <a:endParaRPr lang="en-US" sz="700" b="1" dirty="0">
              <a:solidFill>
                <a:srgbClr val="006BA6"/>
              </a:solidFill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326898" y="1545336"/>
            <a:ext cx="9331452" cy="4851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26898" y="685801"/>
            <a:ext cx="9331452" cy="305637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riangle 18"/>
          <p:cNvSpPr/>
          <p:nvPr/>
        </p:nvSpPr>
        <p:spPr>
          <a:xfrm rot="10800000">
            <a:off x="297180" y="411481"/>
            <a:ext cx="81725" cy="82297"/>
          </a:xfrm>
          <a:prstGeom prst="triangle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698" y="88108"/>
            <a:ext cx="188115" cy="22878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297179" y="411480"/>
            <a:ext cx="9361171" cy="0"/>
          </a:xfrm>
          <a:prstGeom prst="line">
            <a:avLst/>
          </a:prstGeom>
          <a:ln>
            <a:solidFill>
              <a:srgbClr val="006B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78487" y="1861751"/>
            <a:ext cx="9906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>
              <a:spcBef>
                <a:spcPts val="200"/>
              </a:spcBef>
              <a:spcAft>
                <a:spcPts val="600"/>
              </a:spcAft>
              <a:buClr>
                <a:srgbClr val="159FE8"/>
              </a:buClr>
              <a:buFont typeface="Calibri" pitchFamily="34" charset="0"/>
              <a:buNone/>
            </a:pPr>
            <a:endParaRPr lang="en-US" sz="1900" b="1" dirty="0">
              <a:solidFill>
                <a:srgbClr val="777777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137695" y="6601702"/>
            <a:ext cx="2361019" cy="1077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  <a:cs typeface="Arial" charset="0"/>
              </a:rPr>
              <a:t>© 2017 Insurance Services Office, Inc. All rights reserved.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21931" y="6601702"/>
            <a:ext cx="141883" cy="1077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/>
            <a:fld id="{794AB575-7986-1741-A4D9-8B601F7D4868}" type="slidenum">
              <a:rPr lang="en-US" sz="700" b="1" smtClean="0">
                <a:solidFill>
                  <a:srgbClr val="006BA6"/>
                </a:solidFill>
              </a:rPr>
              <a:t>‹#›</a:t>
            </a:fld>
            <a:endParaRPr lang="en-US" sz="700" b="1" dirty="0">
              <a:solidFill>
                <a:srgbClr val="006BA6"/>
              </a:solidFill>
            </a:endParaRPr>
          </a:p>
        </p:txBody>
      </p:sp>
      <p:sp>
        <p:nvSpPr>
          <p:cNvPr id="24" name="Triangle 23"/>
          <p:cNvSpPr/>
          <p:nvPr userDrawn="1"/>
        </p:nvSpPr>
        <p:spPr>
          <a:xfrm rot="10800000">
            <a:off x="297180" y="411481"/>
            <a:ext cx="81725" cy="82297"/>
          </a:xfrm>
          <a:prstGeom prst="triangle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9" y="6613521"/>
            <a:ext cx="1362797" cy="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9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2" r:id="rId6"/>
    <p:sldLayoutId id="2147483773" r:id="rId7"/>
    <p:sldLayoutId id="2147483774" r:id="rId8"/>
    <p:sldLayoutId id="2147483775" r:id="rId9"/>
    <p:sldLayoutId id="2147483776" r:id="rId10"/>
  </p:sldLayoutIdLst>
  <p:transition spd="slow"/>
  <p:hf hdr="0" ftr="0" dt="0"/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2400" b="1" i="0" kern="1200">
          <a:solidFill>
            <a:srgbClr val="004B87"/>
          </a:solidFill>
          <a:effectLst/>
          <a:latin typeface="Arial" charset="0"/>
          <a:ea typeface="+mj-ea"/>
          <a:cs typeface="+mj-cs"/>
        </a:defRPr>
      </a:lvl1pPr>
    </p:titleStyle>
    <p:bodyStyle>
      <a:lvl1pPr marL="171450" indent="-171450" algn="l" defTabSz="914377" rtl="0" eaLnBrk="1" latinLnBrk="0" hangingPunct="1">
        <a:spcBef>
          <a:spcPts val="200"/>
        </a:spcBef>
        <a:buClr>
          <a:srgbClr val="005F99"/>
        </a:buClr>
        <a:buFont typeface="Arial" pitchFamily="34" charset="0"/>
        <a:buChar char="•"/>
        <a:tabLst/>
        <a:defRPr sz="1600" b="0" i="0" kern="1200">
          <a:solidFill>
            <a:srgbClr val="53575A"/>
          </a:solidFill>
          <a:latin typeface="Arial" charset="0"/>
          <a:ea typeface="+mn-ea"/>
          <a:cs typeface="+mn-cs"/>
        </a:defRPr>
      </a:lvl1pPr>
      <a:lvl2pPr marL="400050" indent="-228600" algn="l" defTabSz="914377" rtl="0" eaLnBrk="1" latinLnBrk="0" hangingPunct="1">
        <a:spcBef>
          <a:spcPts val="200"/>
        </a:spcBef>
        <a:buClr>
          <a:srgbClr val="005F99"/>
        </a:buClr>
        <a:buFont typeface="Calibri" pitchFamily="34" charset="0"/>
        <a:buChar char="–"/>
        <a:tabLst/>
        <a:defRPr sz="1600" b="0" i="0" kern="1200">
          <a:solidFill>
            <a:srgbClr val="53575A"/>
          </a:solidFill>
          <a:latin typeface="Arial" charset="0"/>
          <a:ea typeface="+mn-ea"/>
          <a:cs typeface="+mn-cs"/>
        </a:defRPr>
      </a:lvl2pPr>
      <a:lvl3pPr marL="571500" indent="-171450" algn="l" defTabSz="914377" rtl="0" eaLnBrk="1" latinLnBrk="0" hangingPunct="1">
        <a:spcBef>
          <a:spcPts val="200"/>
        </a:spcBef>
        <a:buClr>
          <a:srgbClr val="005F99"/>
        </a:buClr>
        <a:buFont typeface="Arial"/>
        <a:buChar char="•"/>
        <a:tabLst>
          <a:tab pos="571500" algn="l"/>
        </a:tabLst>
        <a:defRPr sz="1600" b="0" i="0" kern="1200">
          <a:solidFill>
            <a:srgbClr val="53575A"/>
          </a:solidFill>
          <a:latin typeface="Arial" charset="0"/>
          <a:ea typeface="+mn-ea"/>
          <a:cs typeface="+mn-cs"/>
        </a:defRPr>
      </a:lvl3pPr>
      <a:lvl4pPr marL="800100" indent="-228600" algn="l" defTabSz="914377" rtl="0" eaLnBrk="1" latinLnBrk="0" hangingPunct="1">
        <a:spcBef>
          <a:spcPts val="200"/>
        </a:spcBef>
        <a:buClr>
          <a:srgbClr val="005F99"/>
        </a:buClr>
        <a:buFont typeface="Arial" pitchFamily="34" charset="0"/>
        <a:buChar char="–"/>
        <a:tabLst/>
        <a:defRPr sz="1600" b="0" i="0" kern="1200">
          <a:solidFill>
            <a:srgbClr val="53575A"/>
          </a:solidFill>
          <a:latin typeface="Arial" charset="0"/>
          <a:ea typeface="+mn-ea"/>
          <a:cs typeface="+mn-cs"/>
        </a:defRPr>
      </a:lvl4pPr>
      <a:lvl5pPr marL="971550" indent="-171450" algn="l" defTabSz="914377" rtl="0" eaLnBrk="1" latinLnBrk="0" hangingPunct="1">
        <a:spcBef>
          <a:spcPts val="200"/>
        </a:spcBef>
        <a:buClr>
          <a:srgbClr val="005F99"/>
        </a:buClr>
        <a:buFont typeface="Arial"/>
        <a:buChar char="•"/>
        <a:tabLst/>
        <a:defRPr sz="1600" b="0" i="0" kern="1200">
          <a:solidFill>
            <a:srgbClr val="53575A"/>
          </a:solidFill>
          <a:latin typeface="Arial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2" orient="horz" pos="2160" userDrawn="1">
          <p15:clr>
            <a:srgbClr val="F26B43"/>
          </p15:clr>
        </p15:guide>
        <p15:guide id="13" pos="3840" userDrawn="1">
          <p15:clr>
            <a:srgbClr val="F26B43"/>
          </p15:clr>
        </p15:guide>
        <p15:guide id="14" pos="240" userDrawn="1">
          <p15:clr>
            <a:srgbClr val="F26B43"/>
          </p15:clr>
        </p15:guide>
        <p15:guide id="15" pos="7488" userDrawn="1">
          <p15:clr>
            <a:srgbClr val="F26B43"/>
          </p15:clr>
        </p15:guide>
        <p15:guide id="16" orient="horz" pos="4088" userDrawn="1">
          <p15:clr>
            <a:srgbClr val="F26B43"/>
          </p15:clr>
        </p15:guide>
        <p15:guide id="17" orient="horz" pos="288" userDrawn="1">
          <p15:clr>
            <a:srgbClr val="F26B43"/>
          </p15:clr>
        </p15:guide>
        <p15:guide id="18" orient="horz" pos="1032" userDrawn="1">
          <p15:clr>
            <a:srgbClr val="F26B43"/>
          </p15:clr>
        </p15:guide>
        <p15:guide id="19" orient="horz" pos="42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3" y="2187471"/>
            <a:ext cx="7358499" cy="1541817"/>
          </a:xfrm>
        </p:spPr>
        <p:txBody>
          <a:bodyPr/>
          <a:lstStyle/>
          <a:p>
            <a:r>
              <a:rPr lang="en-US" sz="3600" spc="-100" dirty="0" smtClean="0"/>
              <a:t>Dashboard Harmonization Product </a:t>
            </a:r>
            <a:br>
              <a:rPr lang="en-US" sz="3600" spc="-100" dirty="0" smtClean="0"/>
            </a:br>
            <a:r>
              <a:rPr lang="en-US" sz="3600" spc="-100" dirty="0" smtClean="0"/>
              <a:t>Suite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1259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300" dirty="0" smtClean="0">
                <a:solidFill>
                  <a:schemeClr val="tx1"/>
                </a:solidFill>
              </a:rPr>
              <a:t>Market Landscape – Benchmarking by State/County  </a:t>
            </a:r>
            <a:endParaRPr lang="en-US" sz="13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1" y="576943"/>
            <a:ext cx="9470571" cy="57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95781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Market Landscape – Benchmarking by Market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42257"/>
            <a:ext cx="9437914" cy="569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2320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Market Landscape – Trend Benchmarking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9" y="587829"/>
            <a:ext cx="9503227" cy="5747884"/>
          </a:xfrm>
        </p:spPr>
      </p:pic>
    </p:spTree>
    <p:extLst>
      <p:ext uri="{BB962C8B-B14F-4D97-AF65-F5344CB8AC3E}">
        <p14:creationId xmlns:p14="http://schemas.microsoft.com/office/powerpoint/2010/main" val="158113484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MarketStance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2574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MarketStance</a:t>
            </a:r>
            <a:r>
              <a:rPr lang="en-US" dirty="0" smtClean="0">
                <a:solidFill>
                  <a:schemeClr val="tx1"/>
                </a:solidFill>
              </a:rPr>
              <a:t> – Commercial Insight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370114"/>
            <a:ext cx="9317038" cy="593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72145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MarketStance</a:t>
            </a:r>
            <a:r>
              <a:rPr lang="en-US" dirty="0" smtClean="0">
                <a:solidFill>
                  <a:schemeClr val="tx1"/>
                </a:solidFill>
              </a:rPr>
              <a:t> - </a:t>
            </a:r>
            <a:r>
              <a:rPr lang="en-US" dirty="0">
                <a:solidFill>
                  <a:schemeClr val="tx1"/>
                </a:solidFill>
              </a:rPr>
              <a:t>Commercial Insight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98714"/>
            <a:ext cx="9459686" cy="57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72221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MarketStance</a:t>
            </a:r>
            <a:r>
              <a:rPr lang="en-US" dirty="0" smtClean="0">
                <a:solidFill>
                  <a:schemeClr val="tx1"/>
                </a:solidFill>
              </a:rPr>
              <a:t> - </a:t>
            </a:r>
            <a:r>
              <a:rPr lang="en-US" dirty="0">
                <a:solidFill>
                  <a:schemeClr val="tx1"/>
                </a:solidFill>
              </a:rPr>
              <a:t>Commercial Insight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9" y="555171"/>
            <a:ext cx="9568541" cy="578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756598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MarketStance</a:t>
            </a:r>
            <a:r>
              <a:rPr lang="en-US" dirty="0" smtClean="0">
                <a:solidFill>
                  <a:schemeClr val="tx1"/>
                </a:solidFill>
              </a:rPr>
              <a:t> – Commercial Insight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620486"/>
            <a:ext cx="9492343" cy="571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17885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MarketStance</a:t>
            </a:r>
            <a:r>
              <a:rPr lang="en-US" dirty="0" smtClean="0">
                <a:solidFill>
                  <a:schemeClr val="tx1"/>
                </a:solidFill>
              </a:rPr>
              <a:t> – Commercial Insight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" y="566057"/>
            <a:ext cx="9535885" cy="576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17635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MarketWatch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0101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>
                <a:solidFill>
                  <a:srgbClr val="FFFFFF"/>
                </a:solidFill>
              </a:rPr>
              <a:t>DataCube</a:t>
            </a:r>
            <a:r>
              <a:rPr lang="en-US" sz="7200" dirty="0" smtClean="0">
                <a:solidFill>
                  <a:srgbClr val="FFFFFF"/>
                </a:solidFill>
              </a:rPr>
              <a:t>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20263778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292063" y="156755"/>
            <a:ext cx="6692211" cy="165462"/>
          </a:xfrm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200"/>
              </a:spcBef>
              <a:buClr>
                <a:srgbClr val="005F99"/>
              </a:buClr>
            </a:pPr>
            <a:r>
              <a:rPr lang="en-US" sz="1400" b="0" dirty="0" smtClean="0">
                <a:solidFill>
                  <a:schemeClr val="tx1"/>
                </a:solidFill>
                <a:ea typeface="+mn-ea"/>
                <a:cs typeface="+mn-cs"/>
              </a:rPr>
              <a:t>MarketWatch Dashboard – Prototype 2018</a:t>
            </a:r>
            <a:endParaRPr lang="en-US" sz="1400" b="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pic>
        <p:nvPicPr>
          <p:cNvPr id="6146" name="Picture 2" descr="image0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642" y="507364"/>
            <a:ext cx="7922716" cy="584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3828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292063" y="156755"/>
            <a:ext cx="6692211" cy="165462"/>
          </a:xfrm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200"/>
              </a:spcBef>
              <a:buClr>
                <a:srgbClr val="005F99"/>
              </a:buClr>
            </a:pPr>
            <a:r>
              <a:rPr lang="en-US" sz="1400" b="0" dirty="0" smtClean="0">
                <a:solidFill>
                  <a:schemeClr val="tx1"/>
                </a:solidFill>
                <a:ea typeface="+mn-ea"/>
                <a:cs typeface="+mn-cs"/>
              </a:rPr>
              <a:t>MarketWatch Dashboard – Prototype 2018 (Region / rolling month drill down)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2372" y="498973"/>
            <a:ext cx="7421255" cy="5860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7560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292063" y="156755"/>
            <a:ext cx="6692211" cy="165462"/>
          </a:xfrm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200"/>
              </a:spcBef>
              <a:buClr>
                <a:srgbClr val="005F99"/>
              </a:buClr>
            </a:pPr>
            <a:r>
              <a:rPr lang="en-US" sz="1400" b="0" dirty="0" smtClean="0">
                <a:solidFill>
                  <a:schemeClr val="tx1"/>
                </a:solidFill>
                <a:ea typeface="+mn-ea"/>
                <a:cs typeface="+mn-cs"/>
              </a:rPr>
              <a:t>MarketWatch Dashboard – Prototype 2018 – Sample Underlying Data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007" y="986028"/>
            <a:ext cx="9300403" cy="504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70590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MarketWatch – Rate Change Data in Excel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" y="1399031"/>
            <a:ext cx="9317038" cy="405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172040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02539" y="100584"/>
            <a:ext cx="5247869" cy="23876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MarketWatch – Rate Change by Premium Size Graph in PPT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" y="1024128"/>
            <a:ext cx="9692640" cy="503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874694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5453" y="100584"/>
            <a:ext cx="4205453" cy="23876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MarketWatch – Rate Change by State Graph in PPT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881" y="642366"/>
            <a:ext cx="8748238" cy="5573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23488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02539" y="100584"/>
            <a:ext cx="7991069" cy="238760"/>
          </a:xfrm>
        </p:spPr>
        <p:txBody>
          <a:bodyPr anchor="ctr" anchorCtr="0"/>
          <a:lstStyle/>
          <a:p>
            <a:pPr>
              <a:lnSpc>
                <a:spcPct val="80000"/>
              </a:lnSpc>
              <a:defRPr/>
            </a:pPr>
            <a:r>
              <a:rPr lang="en-US" dirty="0" smtClean="0">
                <a:solidFill>
                  <a:schemeClr val="tx1"/>
                </a:solidFill>
              </a:rPr>
              <a:t>Size-of-Loss-Matrix – Example of Infographic (potential to be integrated with ML)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136" y="829901"/>
            <a:ext cx="8307728" cy="553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6" name="Right Arrow 5"/>
          <p:cNvSpPr/>
          <p:nvPr/>
        </p:nvSpPr>
        <p:spPr bwMode="auto">
          <a:xfrm rot="1891814" flipH="1" flipV="1">
            <a:off x="3146443" y="2596815"/>
            <a:ext cx="346919" cy="328732"/>
          </a:xfrm>
          <a:prstGeom prst="rightArrow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93" tIns="45499" rIns="90993" bIns="45499"/>
          <a:lstStyle/>
          <a:p>
            <a:pPr algn="ctr" defTabSz="9113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FF0000"/>
              </a:solidFill>
              <a:ea typeface="ＭＳ Ｐゴシック" pitchFamily="108" charset="-128"/>
            </a:endParaRPr>
          </a:p>
        </p:txBody>
      </p:sp>
      <p:sp>
        <p:nvSpPr>
          <p:cNvPr id="7" name="Right Arrow 6"/>
          <p:cNvSpPr/>
          <p:nvPr/>
        </p:nvSpPr>
        <p:spPr bwMode="auto">
          <a:xfrm rot="1891814" flipH="1" flipV="1">
            <a:off x="5763842" y="2870823"/>
            <a:ext cx="346919" cy="328732"/>
          </a:xfrm>
          <a:prstGeom prst="rightArrow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93" tIns="45499" rIns="90993" bIns="45499"/>
          <a:lstStyle/>
          <a:p>
            <a:pPr algn="ctr" defTabSz="9113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FF0000"/>
              </a:solidFill>
              <a:ea typeface="ＭＳ Ｐゴシック" pitchFamily="108" charset="-128"/>
            </a:endParaRPr>
          </a:p>
        </p:txBody>
      </p:sp>
      <p:sp>
        <p:nvSpPr>
          <p:cNvPr id="8" name="Right Arrow 7"/>
          <p:cNvSpPr/>
          <p:nvPr/>
        </p:nvSpPr>
        <p:spPr bwMode="auto">
          <a:xfrm rot="1891814" flipH="1" flipV="1">
            <a:off x="8198712" y="2508169"/>
            <a:ext cx="346919" cy="328732"/>
          </a:xfrm>
          <a:prstGeom prst="rightArrow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93" tIns="45499" rIns="90993" bIns="45499"/>
          <a:lstStyle/>
          <a:p>
            <a:pPr algn="ctr" defTabSz="9113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FF0000"/>
              </a:solidFill>
              <a:ea typeface="ＭＳ Ｐゴシック" pitchFamily="108" charset="-128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0800000" flipH="1" flipV="1">
            <a:off x="4566084" y="4666363"/>
            <a:ext cx="482847" cy="328732"/>
          </a:xfrm>
          <a:prstGeom prst="rightArrow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93" tIns="45499" rIns="90993" bIns="45499"/>
          <a:lstStyle/>
          <a:p>
            <a:pPr algn="ctr" defTabSz="9113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FF0000"/>
              </a:solidFill>
              <a:ea typeface="ＭＳ Ｐゴシック" pitchFamily="10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3103" y="1034253"/>
            <a:ext cx="1174546" cy="338171"/>
          </a:xfrm>
          <a:prstGeom prst="rect">
            <a:avLst/>
          </a:prstGeom>
          <a:noFill/>
        </p:spPr>
        <p:txBody>
          <a:bodyPr wrap="none" lIns="91056" tIns="45530" rIns="91056" bIns="45530">
            <a:spAutoFit/>
          </a:bodyPr>
          <a:lstStyle/>
          <a:p>
            <a:pPr algn="ctr" defTabSz="911305"/>
            <a:r>
              <a:rPr lang="en-US" sz="1600" b="1" i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prstClr val="black"/>
                </a:solidFill>
                <a:latin typeface="Century Gothic" pitchFamily="34" charset="0"/>
              </a:rPr>
              <a:t>Illustrative</a:t>
            </a:r>
          </a:p>
        </p:txBody>
      </p:sp>
      <p:sp>
        <p:nvSpPr>
          <p:cNvPr id="11" name="Right Arrow 10"/>
          <p:cNvSpPr/>
          <p:nvPr/>
        </p:nvSpPr>
        <p:spPr bwMode="auto">
          <a:xfrm rot="1891814" flipH="1" flipV="1">
            <a:off x="3331889" y="5182878"/>
            <a:ext cx="346919" cy="328732"/>
          </a:xfrm>
          <a:prstGeom prst="rightArrow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93" tIns="45499" rIns="90993" bIns="45499"/>
          <a:lstStyle/>
          <a:p>
            <a:pPr algn="ctr" defTabSz="9113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FF0000"/>
              </a:solidFill>
              <a:ea typeface="ＭＳ Ｐゴシック" pitchFamily="108" charset="-12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738472" y="775720"/>
            <a:ext cx="2103642" cy="47167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79" tIns="45394" rIns="90779" bIns="45394" rtlCol="0" anchor="ctr"/>
          <a:lstStyle/>
          <a:p>
            <a:pPr algn="ctr" defTabSz="91130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891814" flipH="1" flipV="1">
            <a:off x="5824359" y="1436157"/>
            <a:ext cx="583818" cy="431700"/>
          </a:xfrm>
          <a:prstGeom prst="rightArrow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993" tIns="45499" rIns="90993" bIns="45499"/>
          <a:lstStyle/>
          <a:p>
            <a:pPr algn="ctr" defTabSz="9113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FF0000"/>
              </a:solidFill>
              <a:ea typeface="ＭＳ Ｐゴシック" pitchFamily="108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5838" y="461105"/>
            <a:ext cx="7474324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b="1" dirty="0"/>
              <a:t>Holistic View of Troubles in Commercial Auto Market (2009 to 2017)</a:t>
            </a:r>
          </a:p>
        </p:txBody>
      </p:sp>
    </p:spTree>
    <p:extLst>
      <p:ext uri="{BB962C8B-B14F-4D97-AF65-F5344CB8AC3E}">
        <p14:creationId xmlns:p14="http://schemas.microsoft.com/office/powerpoint/2010/main" val="2018026378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Outcome Visualizer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70476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POV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435429"/>
            <a:ext cx="9546772" cy="590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95134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POV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631371"/>
            <a:ext cx="9427028" cy="570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52332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69882" y="111470"/>
            <a:ext cx="4034631" cy="238760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DataCube</a:t>
            </a:r>
            <a:r>
              <a:rPr lang="en-US" dirty="0" smtClean="0">
                <a:solidFill>
                  <a:schemeClr val="tx1"/>
                </a:solidFill>
              </a:rPr>
              <a:t> Landing Page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674914"/>
            <a:ext cx="9481457" cy="566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791015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POV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468086"/>
            <a:ext cx="9448800" cy="5867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73740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02257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DataCube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- State Zip code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631371"/>
            <a:ext cx="9546771" cy="570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2048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DataCube</a:t>
            </a:r>
            <a:r>
              <a:rPr lang="en-US" dirty="0" smtClean="0">
                <a:solidFill>
                  <a:schemeClr val="tx1"/>
                </a:solidFill>
              </a:rPr>
              <a:t> - Major Class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620486"/>
            <a:ext cx="9437915" cy="571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51804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Landscape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2971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Market Landscape – Landing Page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6" y="685800"/>
            <a:ext cx="9383485" cy="564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35758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Market Landscape – Explore by State, County, Zip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664029"/>
            <a:ext cx="9350829" cy="567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17905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Market Landscape – Major Class, Sub-class, Class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64029"/>
            <a:ext cx="9372600" cy="567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594590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7&quot;/&gt;&lt;/object&gt;&lt;object type=&quot;3&quot; unique_id=&quot;10570&quot;&gt;&lt;property id=&quot;20148&quot; value=&quot;5&quot;/&gt;&lt;property id=&quot;20300&quot; value=&quot;Slide 2&quot;/&gt;&lt;property id=&quot;20307&quot; value=&quot;285&quot;/&gt;&lt;/object&gt;&lt;object type=&quot;3&quot; unique_id=&quot;10587&quot;&gt;&lt;property id=&quot;20148&quot; value=&quot;5&quot;/&gt;&lt;property id=&quot;20300&quot; value=&quot;Slide 3&quot;/&gt;&lt;property id=&quot;20307&quot; value=&quot;286&quot;/&gt;&lt;/object&gt;&lt;object type=&quot;3&quot; unique_id=&quot;10690&quot;&gt;&lt;property id=&quot;20148&quot; value=&quot;5&quot;/&gt;&lt;property id=&quot;20300&quot; value=&quot;Slide 4&quot;/&gt;&lt;property id=&quot;20307&quot; value=&quot;287&quot;/&gt;&lt;/object&gt;&lt;object type=&quot;3&quot; unique_id=&quot;10745&quot;&gt;&lt;property id=&quot;20148&quot; value=&quot;5&quot;/&gt;&lt;property id=&quot;20300&quot; value=&quot;Slide 5&quot;/&gt;&lt;property id=&quot;20307&quot; value=&quot;288&quot;/&gt;&lt;/object&gt;&lt;object type=&quot;3&quot; unique_id=&quot;10879&quot;&gt;&lt;property id=&quot;20148&quot; value=&quot;5&quot;/&gt;&lt;property id=&quot;20300&quot; value=&quot;Slide 11&quot;/&gt;&lt;property id=&quot;20307&quot; value=&quot;289&quot;/&gt;&lt;/object&gt;&lt;object type=&quot;3&quot; unique_id=&quot;11589&quot;&gt;&lt;property id=&quot;20148&quot; value=&quot;5&quot;/&gt;&lt;property id=&quot;20300&quot; value=&quot;Slide 6&quot;/&gt;&lt;property id=&quot;20307&quot; value=&quot;299&quot;/&gt;&lt;/object&gt;&lt;object type=&quot;3&quot; unique_id=&quot;11590&quot;&gt;&lt;property id=&quot;20148&quot; value=&quot;5&quot;/&gt;&lt;property id=&quot;20300&quot; value=&quot;Slide 7&quot;/&gt;&lt;property id=&quot;20307&quot; value=&quot;297&quot;/&gt;&lt;/object&gt;&lt;object type=&quot;3&quot; unique_id=&quot;11591&quot;&gt;&lt;property id=&quot;20148&quot; value=&quot;5&quot;/&gt;&lt;property id=&quot;20300&quot; value=&quot;Slide 8&quot;/&gt;&lt;property id=&quot;20307&quot; value=&quot;300&quot;/&gt;&lt;/object&gt;&lt;object type=&quot;3&quot; unique_id=&quot;11592&quot;&gt;&lt;property id=&quot;20148&quot; value=&quot;5&quot;/&gt;&lt;property id=&quot;20300&quot; value=&quot;Slide 9&quot;/&gt;&lt;property id=&quot;20307&quot; value=&quot;301&quot;/&gt;&lt;/object&gt;&lt;object type=&quot;3&quot; unique_id=&quot;11593&quot;&gt;&lt;property id=&quot;20148&quot; value=&quot;5&quot;/&gt;&lt;property id=&quot;20300&quot; value=&quot;Slide 10&quot;/&gt;&lt;property id=&quot;20307&quot; value=&quot;302&quot;/&gt;&lt;/object&gt;&lt;object type=&quot;3&quot; unique_id=&quot;11594&quot;&gt;&lt;property id=&quot;20148&quot; value=&quot;5&quot;/&gt;&lt;property id=&quot;20300&quot; value=&quot;Slide 16&quot;/&gt;&lt;property id=&quot;20307&quot; value=&quot;303&quot;/&gt;&lt;/object&gt;&lt;object type=&quot;3&quot; unique_id=&quot;11595&quot;&gt;&lt;property id=&quot;20148&quot; value=&quot;5&quot;/&gt;&lt;property id=&quot;20300&quot; value=&quot;Slide 12&quot;/&gt;&lt;property id=&quot;20307&quot; value=&quot;305&quot;/&gt;&lt;/object&gt;&lt;object type=&quot;3&quot; unique_id=&quot;11723&quot;&gt;&lt;property id=&quot;20148&quot; value=&quot;5&quot;/&gt;&lt;property id=&quot;20300&quot; value=&quot;Slide 13&quot;/&gt;&lt;property id=&quot;20307&quot; value=&quot;306&quot;/&gt;&lt;/object&gt;&lt;object type=&quot;3&quot; unique_id=&quot;11724&quot;&gt;&lt;property id=&quot;20148&quot; value=&quot;5&quot;/&gt;&lt;property id=&quot;20300&quot; value=&quot;Slide 14&quot;/&gt;&lt;property id=&quot;20307&quot; value=&quot;307&quot;/&gt;&lt;/object&gt;&lt;object type=&quot;3&quot; unique_id=&quot;12390&quot;&gt;&lt;property id=&quot;20148&quot; value=&quot;5&quot;/&gt;&lt;property id=&quot;20300&quot; value=&quot;Slide 17&quot;/&gt;&lt;property id=&quot;20307&quot; value=&quot;309&quot;/&gt;&lt;/object&gt;&lt;object type=&quot;3&quot; unique_id=&quot;12427&quot;&gt;&lt;property id=&quot;20148&quot; value=&quot;5&quot;/&gt;&lt;property id=&quot;20300&quot; value=&quot;Slide 15&quot;/&gt;&lt;property id=&quot;20307&quot; value=&quot;31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Verisk Widescreen Theme">
  <a:themeElements>
    <a:clrScheme name="Verisk">
      <a:dk1>
        <a:srgbClr val="53575A"/>
      </a:dk1>
      <a:lt1>
        <a:srgbClr val="FFFFFF"/>
      </a:lt1>
      <a:dk2>
        <a:srgbClr val="004B87"/>
      </a:dk2>
      <a:lt2>
        <a:srgbClr val="006BA6"/>
      </a:lt2>
      <a:accent1>
        <a:srgbClr val="004B86"/>
      </a:accent1>
      <a:accent2>
        <a:srgbClr val="00B8E6"/>
      </a:accent2>
      <a:accent3>
        <a:srgbClr val="40C1AB"/>
      </a:accent3>
      <a:accent4>
        <a:srgbClr val="00324A"/>
      </a:accent4>
      <a:accent5>
        <a:srgbClr val="007FB5"/>
      </a:accent5>
      <a:accent6>
        <a:srgbClr val="83BD08"/>
      </a:accent6>
      <a:hlink>
        <a:srgbClr val="00B8E7"/>
      </a:hlink>
      <a:folHlink>
        <a:srgbClr val="FE5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 anchor="t" anchorCtr="0">
        <a:noAutofit/>
      </a:bodyPr>
      <a:lstStyle>
        <a:defPPr marL="0" indent="0">
          <a:spcBef>
            <a:spcPts val="200"/>
          </a:spcBef>
          <a:spcAft>
            <a:spcPts val="600"/>
          </a:spcAft>
          <a:buClr>
            <a:srgbClr val="159FE8"/>
          </a:buClr>
          <a:buFont typeface="Calibri" pitchFamily="34" charset="0"/>
          <a:buNone/>
          <a:defRPr sz="1900" b="1" dirty="0">
            <a:solidFill>
              <a:srgbClr val="777777"/>
            </a:solidFill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Verisk-16x9-Template-New" id="{E0A6081D-0065-D148-AA74-780146DCE0C0}" vid="{EA11FA5A-E79B-E049-BEE7-B8533D392A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Active xmlns="ad7b8f56-549e-4fb6-8f9b-852d12893999">false</Active>
    <Screen_x0020_16x9 xmlns="ad7b8f56-549e-4fb6-8f9b-852d12893999" xsi:nil="true"/>
    <Print_x0020_4x3 xmlns="ad7b8f56-549e-4fb6-8f9b-852d12893999">About_VA_FINAL_V16 06_27_17 FINAL.pptx</Print_x0020_4x3>
    <Updated xmlns="ad7b8f56-549e-4fb6-8f9b-852d12893999" xsi:nil="true"/>
    <Order0 xmlns="ad7b8f56-549e-4fb6-8f9b-852d1289399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13417DC4D10A4E88C863C20D0B81BD" ma:contentTypeVersion="13" ma:contentTypeDescription="Create a new document." ma:contentTypeScope="" ma:versionID="8f2b3fb8e717f123a7333b1c3f472065">
  <xsd:schema xmlns:xsd="http://www.w3.org/2001/XMLSchema" xmlns:xs="http://www.w3.org/2001/XMLSchema" xmlns:p="http://schemas.microsoft.com/office/2006/metadata/properties" xmlns:ns1="http://schemas.microsoft.com/sharepoint/v3" xmlns:ns2="830d0ca3-9f32-4503-90df-deff11cd0900" xmlns:ns3="ad7b8f56-549e-4fb6-8f9b-852d12893999" targetNamespace="http://schemas.microsoft.com/office/2006/metadata/properties" ma:root="true" ma:fieldsID="7044ea14c5c48ba8901c9f7bc8a1453c" ns1:_="" ns2:_="" ns3:_="">
    <xsd:import namespace="http://schemas.microsoft.com/sharepoint/v3"/>
    <xsd:import namespace="830d0ca3-9f32-4503-90df-deff11cd0900"/>
    <xsd:import namespace="ad7b8f56-549e-4fb6-8f9b-852d1289399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ingHintHash" minOccurs="0"/>
                <xsd:element ref="ns2:SharedWithDetails" minOccurs="0"/>
                <xsd:element ref="ns3:Active" minOccurs="0"/>
                <xsd:element ref="ns3:Updated" minOccurs="0"/>
                <xsd:element ref="ns3:Screen_x0020_16x9" minOccurs="0"/>
                <xsd:element ref="ns3:Print_x0020_4x3" minOccurs="0"/>
                <xsd:element ref="ns3:Order0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0d0ca3-9f32-4503-90df-deff11cd090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b8f56-549e-4fb6-8f9b-852d12893999" elementFormDefault="qualified">
    <xsd:import namespace="http://schemas.microsoft.com/office/2006/documentManagement/types"/>
    <xsd:import namespace="http://schemas.microsoft.com/office/infopath/2007/PartnerControls"/>
    <xsd:element name="Active" ma:index="13" nillable="true" ma:displayName="Active" ma:default="0" ma:internalName="Active">
      <xsd:simpleType>
        <xsd:restriction base="dms:Boolean"/>
      </xsd:simpleType>
    </xsd:element>
    <xsd:element name="Updated" ma:index="14" nillable="true" ma:displayName="Updated" ma:internalName="Updated">
      <xsd:simpleType>
        <xsd:restriction base="dms:Text">
          <xsd:maxLength value="255"/>
        </xsd:restriction>
      </xsd:simpleType>
    </xsd:element>
    <xsd:element name="Screen_x0020_16x9" ma:index="15" nillable="true" ma:displayName="Screen 16x9" ma:internalName="Screen_x0020_16x9">
      <xsd:simpleType>
        <xsd:restriction base="dms:Text">
          <xsd:maxLength value="255"/>
        </xsd:restriction>
      </xsd:simpleType>
    </xsd:element>
    <xsd:element name="Print_x0020_4x3" ma:index="16" nillable="true" ma:displayName="Print 4x3" ma:internalName="Print_x0020_4x3">
      <xsd:simpleType>
        <xsd:restriction base="dms:Text">
          <xsd:maxLength value="255"/>
        </xsd:restriction>
      </xsd:simpleType>
    </xsd:element>
    <xsd:element name="Order0" ma:index="18" nillable="true" ma:displayName="Order" ma:decimals="0" ma:description="Order for active items" ma:internalName="Order0">
      <xsd:simpleType>
        <xsd:restriction base="dms:Number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74E54A-6B94-41CA-8C8E-2331412E237F}">
  <ds:schemaRefs>
    <ds:schemaRef ds:uri="http://schemas.microsoft.com/office/2006/metadata/properties"/>
    <ds:schemaRef ds:uri="http://schemas.microsoft.com/office/2006/documentManagement/types"/>
    <ds:schemaRef ds:uri="ad7b8f56-549e-4fb6-8f9b-852d12893999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830d0ca3-9f32-4503-90df-deff11cd0900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349B7B5-AC31-43B5-A4BA-582859BE7D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C6C5CD-547B-49CD-B44E-036D055D46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30d0ca3-9f32-4503-90df-deff11cd0900"/>
    <ds:schemaRef ds:uri="ad7b8f56-549e-4fb6-8f9b-852d128939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Verisk-16x9-Template-New</Template>
  <TotalTime>225</TotalTime>
  <Words>167</Words>
  <Application>Microsoft Office PowerPoint</Application>
  <PresentationFormat>A4 Paper (210x297 mm)</PresentationFormat>
  <Paragraphs>32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Verisk Widescreen Theme</vt:lpstr>
      <vt:lpstr>Dashboard Harmonization Product  Suite </vt:lpstr>
      <vt:lpstr>DataCube </vt:lpstr>
      <vt:lpstr>PowerPoint Presentation</vt:lpstr>
      <vt:lpstr>PowerPoint Presentation</vt:lpstr>
      <vt:lpstr>PowerPoint Presentation</vt:lpstr>
      <vt:lpstr>Market Landscape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MarketStance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MarketWatch </vt:lpstr>
      <vt:lpstr>MarketWatch Dashboard – Prototype 2018</vt:lpstr>
      <vt:lpstr>MarketWatch Dashboard – Prototype 2018 (Region / rolling month drill down)</vt:lpstr>
      <vt:lpstr>MarketWatch Dashboard – Prototype 2018 – Sample Underlying Data</vt:lpstr>
      <vt:lpstr>PowerPoint Presentation</vt:lpstr>
      <vt:lpstr>PowerPoint Presentation</vt:lpstr>
      <vt:lpstr>PowerPoint Presentation</vt:lpstr>
      <vt:lpstr>PowerPoint Presentation</vt:lpstr>
      <vt:lpstr>Portfolio Outcome Visualizer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title for title slide one</dc:title>
  <dc:creator>Rutkowski, Michael</dc:creator>
  <cp:lastModifiedBy>Nocar, Steven</cp:lastModifiedBy>
  <cp:revision>26</cp:revision>
  <cp:lastPrinted>2017-07-07T15:44:45Z</cp:lastPrinted>
  <dcterms:created xsi:type="dcterms:W3CDTF">2017-09-29T22:49:18Z</dcterms:created>
  <dcterms:modified xsi:type="dcterms:W3CDTF">2017-11-27T16:10:56Z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0x010100DA13417DC4D10A4E88C863C20D0B81BD</vt:lpwstr>
  </property>
  <property fmtid="{D5CDD505-2E9C-101B-9397-08002B2CF9AE}" pid="4" name="_AdHocReviewCycleID">
    <vt:i4>-236491957</vt:i4>
  </property>
  <property fmtid="{D5CDD505-2E9C-101B-9397-08002B2CF9AE}" pid="5" name="_EmailSubject">
    <vt:lpwstr>CC Response: Dashboard Entry Experience: requirements gathering</vt:lpwstr>
  </property>
  <property fmtid="{D5CDD505-2E9C-101B-9397-08002B2CF9AE}" pid="6" name="_AuthorEmail">
    <vt:lpwstr>Steven.Nocar@verisk.com</vt:lpwstr>
  </property>
  <property fmtid="{D5CDD505-2E9C-101B-9397-08002B2CF9AE}" pid="7" name="_AuthorEmailDisplayName">
    <vt:lpwstr>Nocar, Steven</vt:lpwstr>
  </property>
</Properties>
</file>